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0" r:id="rId2"/>
    <p:sldId id="261" r:id="rId3"/>
    <p:sldId id="257" r:id="rId4"/>
    <p:sldId id="258" r:id="rId5"/>
    <p:sldId id="278" r:id="rId6"/>
    <p:sldId id="273" r:id="rId7"/>
    <p:sldId id="279" r:id="rId8"/>
    <p:sldId id="280" r:id="rId9"/>
    <p:sldId id="262" r:id="rId10"/>
    <p:sldId id="263" r:id="rId11"/>
    <p:sldId id="267" r:id="rId12"/>
    <p:sldId id="264" r:id="rId13"/>
    <p:sldId id="265" r:id="rId14"/>
    <p:sldId id="266" r:id="rId15"/>
    <p:sldId id="269" r:id="rId16"/>
    <p:sldId id="272" r:id="rId17"/>
    <p:sldId id="268" r:id="rId18"/>
    <p:sldId id="276" r:id="rId1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86" autoAdjust="0"/>
    <p:restoredTop sz="94660"/>
  </p:normalViewPr>
  <p:slideViewPr>
    <p:cSldViewPr>
      <p:cViewPr varScale="1">
        <p:scale>
          <a:sx n="108" d="100"/>
          <a:sy n="108" d="100"/>
        </p:scale>
        <p:origin x="-172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73521-C82D-4863-95A2-C7D401A46866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8DB459-0CB3-44BE-8023-2FCFF11273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7465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gif>
</file>

<file path=ppt/media/image12.jpeg>
</file>

<file path=ppt/media/image13.jpeg>
</file>

<file path=ppt/media/image14.jpeg>
</file>

<file path=ppt/media/image15.jpeg>
</file>

<file path=ppt/media/image16.jpeg>
</file>

<file path=ppt/media/image17.gif>
</file>

<file path=ppt/media/image18.jpeg>
</file>

<file path=ppt/media/image19.gif>
</file>

<file path=ppt/media/image2.png>
</file>

<file path=ppt/media/image3.jpeg>
</file>

<file path=ppt/media/image4.jpg>
</file>

<file path=ppt/media/image5.jpeg>
</file>

<file path=ppt/media/image6.png>
</file>

<file path=ppt/media/image7.png>
</file>

<file path=ppt/media/image8.jpeg>
</file>

<file path=ppt/media/image9.gif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59E8FE-8B20-4836-AC70-C29DAEEED68A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BBE6C-0834-4CD9-9B39-E2F2A3B5DF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068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9DEAE85-CFF3-44E2-B61E-80D38FB514D2}" type="slidenum">
              <a:rPr lang="zh-CN" altLang="en-US"/>
              <a:pPr/>
              <a:t>3</a:t>
            </a:fld>
            <a:endParaRPr lang="en-US" altLang="zh-CN"/>
          </a:p>
        </p:txBody>
      </p:sp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1748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r"/>
            <a:fld id="{215DDAAD-7F7A-4847-B0E9-822AEE6113EC}" type="slidenum">
              <a:rPr lang="zh-CN" altLang="en-US" sz="1200">
                <a:latin typeface="Times New Roman" pitchFamily="18" charset="0"/>
              </a:rPr>
              <a:pPr algn="r"/>
              <a:t>3</a:t>
            </a:fld>
            <a:endParaRPr lang="en-US" altLang="zh-CN" sz="120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426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79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872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112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744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353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050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4758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225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210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109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8A56D-9457-442B-B7B1-76250AE4C798}" type="datetimeFigureOut">
              <a:rPr lang="zh-CN" altLang="en-US" smtClean="0"/>
              <a:t>2016-12-19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E3491-E475-4EB3-8587-0A9166D4D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406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hyperlink" Target="http://www.iecool.com/vector/show/238/124532.htm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图片 2" descr="201252231051820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74688"/>
            <a:ext cx="9144000" cy="753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755650" y="836613"/>
            <a:ext cx="7848600" cy="157003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000" b="1" dirty="0">
                <a:latin typeface="Lucida Calligraphy" pitchFamily="66" charset="0"/>
                <a:ea typeface="+mn-ea"/>
              </a:rPr>
              <a:t> </a:t>
            </a:r>
            <a:r>
              <a:rPr lang="en-US" altLang="zh-CN" sz="9600" b="1" dirty="0">
                <a:latin typeface="Lucida Calligraphy" pitchFamily="66" charset="0"/>
                <a:ea typeface="+mn-ea"/>
              </a:rPr>
              <a:t>Poem</a:t>
            </a:r>
            <a:endParaRPr lang="en-US" altLang="zh-CN" sz="4400" dirty="0">
              <a:solidFill>
                <a:schemeClr val="accent1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420938"/>
            <a:ext cx="9144000" cy="157003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800" b="1" dirty="0">
                <a:latin typeface="Lucida Calligraphy" pitchFamily="66" charset="0"/>
              </a:rPr>
              <a:t>Appreciation &amp; Writing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诗歌欣赏与写作</a:t>
            </a:r>
            <a:endParaRPr lang="en-US" altLang="zh-CN" sz="4800" dirty="0">
              <a:solidFill>
                <a:schemeClr val="accent1">
                  <a:lumMod val="75000"/>
                </a:schemeClr>
              </a:solidFill>
              <a:latin typeface="+mn-ea"/>
              <a:ea typeface="+mn-ea"/>
            </a:endParaRPr>
          </a:p>
        </p:txBody>
      </p:sp>
      <p:pic>
        <p:nvPicPr>
          <p:cNvPr id="3" name="莫文蔚 - 当你老了 (Live)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40352" y="4046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977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4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图片 7" descr="图片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8113" y="2478088"/>
            <a:ext cx="6465887" cy="437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图片 3" descr="20071117032820120.jpg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588" y="-365125"/>
            <a:ext cx="2074862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8"/>
          <p:cNvGrpSpPr>
            <a:grpSpLocks/>
          </p:cNvGrpSpPr>
          <p:nvPr/>
        </p:nvGrpSpPr>
        <p:grpSpPr bwMode="auto">
          <a:xfrm>
            <a:off x="179388" y="3141663"/>
            <a:ext cx="8964612" cy="1938992"/>
            <a:chOff x="252072" y="3140967"/>
            <a:chExt cx="8963812" cy="1938995"/>
          </a:xfrm>
        </p:grpSpPr>
        <p:sp>
          <p:nvSpPr>
            <p:cNvPr id="18438" name="TextBox 5"/>
            <p:cNvSpPr txBox="1">
              <a:spLocks noChangeArrowheads="1"/>
            </p:cNvSpPr>
            <p:nvPr/>
          </p:nvSpPr>
          <p:spPr bwMode="auto">
            <a:xfrm>
              <a:off x="252072" y="3140967"/>
              <a:ext cx="4392220" cy="1938995"/>
            </a:xfrm>
            <a:prstGeom prst="rect">
              <a:avLst/>
            </a:prstGeom>
            <a:noFill/>
            <a:ln w="38100">
              <a:solidFill>
                <a:srgbClr val="008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20000"/>
                </a:lnSpc>
                <a:spcBef>
                  <a:spcPts val="600"/>
                </a:spcBef>
                <a:buClr>
                  <a:schemeClr val="tx2"/>
                </a:buClr>
                <a:buSzPct val="150000"/>
                <a:buBlip>
                  <a:blip r:embed="rId4"/>
                </a:buBlip>
                <a:defRPr sz="2600"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1pPr>
              <a:lvl2pPr marL="742950" indent="-285750" eaLnBrk="0" hangingPunct="0">
                <a:lnSpc>
                  <a:spcPct val="120000"/>
                </a:lnSpc>
                <a:spcBef>
                  <a:spcPts val="5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300">
                  <a:solidFill>
                    <a:srgbClr val="6C6C6C"/>
                  </a:solidFill>
                  <a:latin typeface="Verdana" pitchFamily="34" charset="0"/>
                  <a:ea typeface="微软雅黑" pitchFamily="34" charset="-122"/>
                </a:defRPr>
              </a:lvl2pPr>
              <a:lvl3pPr marL="1143000" indent="-228600" eaLnBrk="0" hangingPunct="0">
                <a:lnSpc>
                  <a:spcPct val="120000"/>
                </a:lnSpc>
                <a:spcBef>
                  <a:spcPts val="4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000"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3pPr>
              <a:lvl4pPr marL="1600200" indent="-228600" eaLnBrk="0" hangingPunct="0">
                <a:lnSpc>
                  <a:spcPct val="120000"/>
                </a:lnSpc>
                <a:spcBef>
                  <a:spcPct val="200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000">
                  <a:solidFill>
                    <a:srgbClr val="6C6C6C"/>
                  </a:solidFill>
                  <a:latin typeface="Verdana" pitchFamily="34" charset="0"/>
                  <a:ea typeface="微软雅黑" pitchFamily="34" charset="-122"/>
                </a:defRPr>
              </a:lvl4pPr>
              <a:lvl5pPr marL="2057400" indent="-228600" eaLnBrk="0" hangingPunct="0">
                <a:lnSpc>
                  <a:spcPct val="120000"/>
                </a:lnSpc>
                <a:spcBef>
                  <a:spcPts val="4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 b="1" dirty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Brother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 b="1" dirty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Beautiful, athletic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 b="1" dirty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Teasing</a:t>
              </a:r>
              <a:r>
                <a:rPr lang="en-US" altLang="zh-CN" sz="2400" b="1" dirty="0" smtClean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, shouting, laughing</a:t>
              </a:r>
              <a:endParaRPr lang="en-US" altLang="zh-CN" sz="2400" b="1" dirty="0">
                <a:solidFill>
                  <a:schemeClr val="tx2"/>
                </a:solidFill>
                <a:latin typeface="Arial" charset="0"/>
                <a:ea typeface="宋体" pitchFamily="2" charset="-122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 b="1" dirty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Friend and enemy too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 b="1" dirty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Mine</a:t>
              </a:r>
            </a:p>
          </p:txBody>
        </p:sp>
        <p:sp>
          <p:nvSpPr>
            <p:cNvPr id="18439" name="TextBox 6"/>
            <p:cNvSpPr txBox="1">
              <a:spLocks noChangeArrowheads="1"/>
            </p:cNvSpPr>
            <p:nvPr/>
          </p:nvSpPr>
          <p:spPr bwMode="auto">
            <a:xfrm>
              <a:off x="4788742" y="3140967"/>
              <a:ext cx="4427142" cy="193899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8000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 eaLnBrk="0" hangingPunct="0">
                <a:lnSpc>
                  <a:spcPct val="120000"/>
                </a:lnSpc>
                <a:spcBef>
                  <a:spcPts val="600"/>
                </a:spcBef>
                <a:buClr>
                  <a:schemeClr val="tx2"/>
                </a:buClr>
                <a:buSzPct val="150000"/>
                <a:buBlip>
                  <a:blip r:embed="rId4"/>
                </a:buBlip>
                <a:defRPr sz="2600"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1pPr>
              <a:lvl2pPr marL="742950" indent="-285750" eaLnBrk="0" hangingPunct="0">
                <a:lnSpc>
                  <a:spcPct val="120000"/>
                </a:lnSpc>
                <a:spcBef>
                  <a:spcPts val="5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300">
                  <a:solidFill>
                    <a:srgbClr val="6C6C6C"/>
                  </a:solidFill>
                  <a:latin typeface="Verdana" pitchFamily="34" charset="0"/>
                  <a:ea typeface="微软雅黑" pitchFamily="34" charset="-122"/>
                </a:defRPr>
              </a:lvl2pPr>
              <a:lvl3pPr marL="1143000" indent="-228600" eaLnBrk="0" hangingPunct="0">
                <a:lnSpc>
                  <a:spcPct val="120000"/>
                </a:lnSpc>
                <a:spcBef>
                  <a:spcPts val="4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000"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3pPr>
              <a:lvl4pPr marL="1600200" indent="-228600" eaLnBrk="0" hangingPunct="0">
                <a:lnSpc>
                  <a:spcPct val="120000"/>
                </a:lnSpc>
                <a:spcBef>
                  <a:spcPct val="200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000">
                  <a:solidFill>
                    <a:srgbClr val="6C6C6C"/>
                  </a:solidFill>
                  <a:latin typeface="Verdana" pitchFamily="34" charset="0"/>
                  <a:ea typeface="微软雅黑" pitchFamily="34" charset="-122"/>
                </a:defRPr>
              </a:lvl4pPr>
              <a:lvl5pPr marL="2057400" indent="-228600" eaLnBrk="0" hangingPunct="0">
                <a:lnSpc>
                  <a:spcPct val="120000"/>
                </a:lnSpc>
                <a:spcBef>
                  <a:spcPts val="4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 b="1" dirty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Summer 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 b="1" dirty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Sleepy, </a:t>
              </a:r>
              <a:r>
                <a:rPr lang="en-US" altLang="zh-CN" sz="2400" b="1" dirty="0" smtClean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salty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 b="1" dirty="0" smtClean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Drying</a:t>
              </a:r>
              <a:r>
                <a:rPr lang="en-US" altLang="zh-CN" sz="2400" b="1" dirty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, drooping, dreading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 b="1" dirty="0" smtClean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Week </a:t>
              </a:r>
              <a:r>
                <a:rPr lang="en-US" altLang="zh-CN" sz="2400" b="1" dirty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in, week out</a:t>
              </a: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400" b="1" dirty="0">
                  <a:solidFill>
                    <a:schemeClr val="tx2"/>
                  </a:solidFill>
                  <a:latin typeface="Arial" charset="0"/>
                  <a:ea typeface="宋体" pitchFamily="2" charset="-122"/>
                </a:rPr>
                <a:t>Endless</a:t>
              </a:r>
            </a:p>
          </p:txBody>
        </p:sp>
      </p:grpSp>
      <p:sp>
        <p:nvSpPr>
          <p:cNvPr id="11" name="圆角矩形 10"/>
          <p:cNvSpPr/>
          <p:nvPr/>
        </p:nvSpPr>
        <p:spPr bwMode="auto">
          <a:xfrm>
            <a:off x="179388" y="1196975"/>
            <a:ext cx="8748712" cy="8636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800" dirty="0">
                <a:latin typeface="Broadway" pitchFamily="82" charset="0"/>
              </a:rPr>
              <a:t>Appreciating Time</a:t>
            </a:r>
            <a:endParaRPr lang="zh-CN" altLang="en-US" sz="4800" dirty="0">
              <a:latin typeface="Broadway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19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58" name="Picture 10" descr="RM_1008"/>
          <p:cNvPicPr>
            <a:picLocks noChangeAspect="1" noChangeArrowheads="1"/>
          </p:cNvPicPr>
          <p:nvPr/>
        </p:nvPicPr>
        <p:blipFill>
          <a:blip r:embed="rId2">
            <a:lum bright="82000" contrast="-7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54363"/>
            <a:ext cx="4932363" cy="3703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4" name="Rectangle 4"/>
          <p:cNvSpPr>
            <a:spLocks noChangeArrowheads="1"/>
          </p:cNvSpPr>
          <p:nvPr/>
        </p:nvSpPr>
        <p:spPr bwMode="auto">
          <a:xfrm>
            <a:off x="250825" y="1916113"/>
            <a:ext cx="6853238" cy="447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kumimoji="1" lang="en-US" altLang="zh-CN" sz="3200" b="1" dirty="0">
                <a:solidFill>
                  <a:schemeClr val="accent2"/>
                </a:solidFill>
                <a:latin typeface="Arial" charset="0"/>
                <a:ea typeface="宋体" pitchFamily="2" charset="-122"/>
              </a:rPr>
              <a:t>             Brother </a:t>
            </a:r>
          </a:p>
          <a:p>
            <a:pPr eaLnBrk="1" hangingPunct="1"/>
            <a:endParaRPr kumimoji="1" lang="en-US" altLang="zh-CN" sz="3200" b="1" dirty="0">
              <a:solidFill>
                <a:schemeClr val="accent2"/>
              </a:solidFill>
              <a:latin typeface="Arial" charset="0"/>
              <a:ea typeface="宋体" pitchFamily="2" charset="-122"/>
            </a:endParaRPr>
          </a:p>
          <a:p>
            <a:pPr eaLnBrk="1" hangingPunct="1"/>
            <a:r>
              <a:rPr kumimoji="1" lang="en-US" altLang="zh-CN" sz="3200" b="1" dirty="0">
                <a:solidFill>
                  <a:schemeClr val="accent2"/>
                </a:solidFill>
                <a:latin typeface="Arial" charset="0"/>
                <a:ea typeface="宋体" pitchFamily="2" charset="-122"/>
              </a:rPr>
              <a:t>     Beautiful ,athletic</a:t>
            </a:r>
          </a:p>
          <a:p>
            <a:pPr eaLnBrk="1" hangingPunct="1"/>
            <a:endParaRPr kumimoji="1" lang="en-US" altLang="zh-CN" sz="3200" b="1" dirty="0">
              <a:solidFill>
                <a:schemeClr val="accent2"/>
              </a:solidFill>
              <a:latin typeface="Arial" charset="0"/>
              <a:ea typeface="宋体" pitchFamily="2" charset="-122"/>
            </a:endParaRPr>
          </a:p>
          <a:p>
            <a:pPr eaLnBrk="1" hangingPunct="1"/>
            <a:r>
              <a:rPr kumimoji="1" lang="en-US" altLang="zh-CN" sz="3200" b="1" dirty="0">
                <a:solidFill>
                  <a:schemeClr val="accent2"/>
                </a:solidFill>
                <a:latin typeface="Arial" charset="0"/>
                <a:ea typeface="宋体" pitchFamily="2" charset="-122"/>
              </a:rPr>
              <a:t>Teas</a:t>
            </a:r>
            <a:r>
              <a:rPr kumimoji="1" lang="en-US" altLang="zh-CN" sz="3200" b="1" dirty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ing</a:t>
            </a:r>
            <a:r>
              <a:rPr kumimoji="1" lang="en-US" altLang="zh-CN" sz="3200" b="1" dirty="0">
                <a:solidFill>
                  <a:schemeClr val="accent2"/>
                </a:solidFill>
                <a:latin typeface="Arial" charset="0"/>
                <a:ea typeface="宋体" pitchFamily="2" charset="-122"/>
              </a:rPr>
              <a:t>, shout</a:t>
            </a:r>
            <a:r>
              <a:rPr kumimoji="1" lang="en-US" altLang="zh-CN" sz="3200" b="1" dirty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ing</a:t>
            </a:r>
            <a:r>
              <a:rPr kumimoji="1" lang="en-US" altLang="zh-CN" sz="3200" b="1" dirty="0">
                <a:solidFill>
                  <a:schemeClr val="accent2"/>
                </a:solidFill>
                <a:latin typeface="Arial" charset="0"/>
                <a:ea typeface="宋体" pitchFamily="2" charset="-122"/>
              </a:rPr>
              <a:t> ,laugh</a:t>
            </a:r>
            <a:r>
              <a:rPr kumimoji="1" lang="en-US" altLang="zh-CN" sz="3200" b="1" dirty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ing</a:t>
            </a:r>
          </a:p>
          <a:p>
            <a:pPr eaLnBrk="1" hangingPunct="1"/>
            <a:endParaRPr kumimoji="1" lang="en-US" altLang="zh-CN" sz="3200" b="1" dirty="0">
              <a:solidFill>
                <a:srgbClr val="FF00FF"/>
              </a:solidFill>
              <a:latin typeface="Arial" charset="0"/>
              <a:ea typeface="宋体" pitchFamily="2" charset="-122"/>
            </a:endParaRPr>
          </a:p>
          <a:p>
            <a:pPr eaLnBrk="1" hangingPunct="1"/>
            <a:r>
              <a:rPr kumimoji="1" lang="en-US" altLang="zh-CN" sz="3200" b="1" dirty="0">
                <a:solidFill>
                  <a:schemeClr val="accent2"/>
                </a:solidFill>
                <a:latin typeface="Arial" charset="0"/>
                <a:ea typeface="宋体" pitchFamily="2" charset="-122"/>
              </a:rPr>
              <a:t>     Friend and enemy too</a:t>
            </a:r>
          </a:p>
          <a:p>
            <a:pPr eaLnBrk="1" hangingPunct="1"/>
            <a:endParaRPr kumimoji="1" lang="en-US" altLang="zh-CN" sz="3200" b="1" dirty="0">
              <a:solidFill>
                <a:schemeClr val="accent2"/>
              </a:solidFill>
              <a:latin typeface="Arial" charset="0"/>
              <a:ea typeface="宋体" pitchFamily="2" charset="-122"/>
            </a:endParaRPr>
          </a:p>
          <a:p>
            <a:pPr eaLnBrk="1" hangingPunct="1"/>
            <a:r>
              <a:rPr kumimoji="1" lang="en-US" altLang="zh-CN" sz="3200" b="1" dirty="0">
                <a:solidFill>
                  <a:schemeClr val="accent2"/>
                </a:solidFill>
                <a:latin typeface="Arial" charset="0"/>
                <a:ea typeface="宋体" pitchFamily="2" charset="-122"/>
              </a:rPr>
              <a:t>               mine</a:t>
            </a:r>
          </a:p>
        </p:txBody>
      </p:sp>
      <p:sp>
        <p:nvSpPr>
          <p:cNvPr id="96260" name="Rectangle 3"/>
          <p:cNvSpPr>
            <a:spLocks noChangeArrowheads="1"/>
          </p:cNvSpPr>
          <p:nvPr/>
        </p:nvSpPr>
        <p:spPr bwMode="auto">
          <a:xfrm>
            <a:off x="228600" y="228600"/>
            <a:ext cx="84582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lang="en-US" altLang="zh-CN" sz="3600" b="1" dirty="0" smtClean="0">
                <a:solidFill>
                  <a:srgbClr val="FF0000"/>
                </a:solidFill>
                <a:latin typeface="Arial" charset="0"/>
                <a:ea typeface="宋体" pitchFamily="2" charset="-122"/>
              </a:rPr>
              <a:t>Structures of </a:t>
            </a:r>
            <a:r>
              <a:rPr lang="en-US" altLang="zh-CN" sz="3600" b="1" dirty="0" err="1" smtClean="0">
                <a:solidFill>
                  <a:srgbClr val="FF0000"/>
                </a:solidFill>
                <a:latin typeface="Arial" charset="0"/>
                <a:ea typeface="宋体" pitchFamily="2" charset="-122"/>
              </a:rPr>
              <a:t>Cinquain</a:t>
            </a:r>
            <a:r>
              <a:rPr lang="en-US" altLang="zh-CN" sz="3600" b="1" dirty="0" smtClean="0">
                <a:solidFill>
                  <a:srgbClr val="FF0000"/>
                </a:solidFill>
                <a:latin typeface="Arial" charset="0"/>
                <a:ea typeface="宋体" pitchFamily="2" charset="-122"/>
              </a:rPr>
              <a:t>  </a:t>
            </a:r>
            <a:endParaRPr lang="en-US" altLang="zh-CN" sz="3600" b="1" dirty="0">
              <a:solidFill>
                <a:srgbClr val="FF000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71685" name="Rectangle 5"/>
          <p:cNvSpPr>
            <a:spLocks noChangeArrowheads="1"/>
          </p:cNvSpPr>
          <p:nvPr/>
        </p:nvSpPr>
        <p:spPr bwMode="auto">
          <a:xfrm>
            <a:off x="4084638" y="1992313"/>
            <a:ext cx="42306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kumimoji="1" lang="en-US" altLang="zh-CN" b="1" dirty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---one word </a:t>
            </a:r>
            <a:r>
              <a:rPr kumimoji="1" lang="en-US" altLang="zh-CN" b="1" dirty="0" smtClean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 </a:t>
            </a:r>
            <a:endParaRPr kumimoji="1" lang="en-US" altLang="zh-CN" b="1" dirty="0">
              <a:solidFill>
                <a:srgbClr val="FF00FF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71686" name="Rectangle 6"/>
          <p:cNvSpPr>
            <a:spLocks noChangeArrowheads="1"/>
          </p:cNvSpPr>
          <p:nvPr/>
        </p:nvSpPr>
        <p:spPr bwMode="auto">
          <a:xfrm>
            <a:off x="4572000" y="2925763"/>
            <a:ext cx="2447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kumimoji="1" lang="en-US" altLang="zh-CN" b="1" dirty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---two </a:t>
            </a:r>
            <a:r>
              <a:rPr kumimoji="1" lang="en-US" altLang="zh-CN" b="1" dirty="0" err="1">
                <a:solidFill>
                  <a:srgbClr val="333399"/>
                </a:solidFill>
                <a:latin typeface="Arial" charset="0"/>
                <a:ea typeface="宋体" pitchFamily="2" charset="-122"/>
              </a:rPr>
              <a:t>adj</a:t>
            </a:r>
            <a:r>
              <a:rPr kumimoji="1" lang="en-US" altLang="zh-CN" b="1" dirty="0" err="1">
                <a:solidFill>
                  <a:srgbClr val="FF00FF"/>
                </a:solidFill>
                <a:latin typeface="Arial" charset="0"/>
                <a:ea typeface="宋体" pitchFamily="2" charset="-122"/>
              </a:rPr>
              <a:t>s</a:t>
            </a:r>
            <a:r>
              <a:rPr kumimoji="1" lang="en-US" altLang="zh-CN" b="1" dirty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 </a:t>
            </a:r>
          </a:p>
        </p:txBody>
      </p:sp>
      <p:sp>
        <p:nvSpPr>
          <p:cNvPr id="71687" name="Rectangle 7"/>
          <p:cNvSpPr>
            <a:spLocks noChangeArrowheads="1"/>
          </p:cNvSpPr>
          <p:nvPr/>
        </p:nvSpPr>
        <p:spPr bwMode="auto">
          <a:xfrm>
            <a:off x="5806831" y="3962003"/>
            <a:ext cx="41052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kumimoji="1" lang="en-US" altLang="zh-CN" b="1" dirty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---</a:t>
            </a:r>
            <a:r>
              <a:rPr kumimoji="1" lang="en-US" altLang="zh-CN" b="1" dirty="0" smtClean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three  </a:t>
            </a:r>
            <a:r>
              <a:rPr kumimoji="1" lang="en-US" altLang="zh-CN" b="1" dirty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–</a:t>
            </a:r>
            <a:r>
              <a:rPr kumimoji="1" lang="en-US" altLang="zh-CN" b="1" dirty="0" err="1" smtClean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ing</a:t>
            </a:r>
            <a:r>
              <a:rPr kumimoji="1" lang="en-US" altLang="zh-CN" b="1" dirty="0" smtClean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 </a:t>
            </a:r>
            <a:r>
              <a:rPr kumimoji="1" lang="en-US" altLang="zh-CN" b="1" dirty="0" smtClean="0">
                <a:solidFill>
                  <a:srgbClr val="002060"/>
                </a:solidFill>
                <a:latin typeface="Arial" charset="0"/>
                <a:ea typeface="宋体" pitchFamily="2" charset="-122"/>
              </a:rPr>
              <a:t>verb</a:t>
            </a:r>
            <a:r>
              <a:rPr kumimoji="1" lang="en-US" altLang="zh-CN" b="1" dirty="0" smtClean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s </a:t>
            </a:r>
            <a:endParaRPr kumimoji="1" lang="en-US" altLang="zh-CN" b="1" dirty="0">
              <a:solidFill>
                <a:srgbClr val="FF00FF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71688" name="Rectangle 8"/>
          <p:cNvSpPr>
            <a:spLocks noChangeArrowheads="1"/>
          </p:cNvSpPr>
          <p:nvPr/>
        </p:nvSpPr>
        <p:spPr bwMode="auto">
          <a:xfrm>
            <a:off x="5291191" y="4941168"/>
            <a:ext cx="24844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b="1" dirty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---four words </a:t>
            </a:r>
          </a:p>
        </p:txBody>
      </p:sp>
      <p:sp>
        <p:nvSpPr>
          <p:cNvPr id="71689" name="Rectangle 9"/>
          <p:cNvSpPr>
            <a:spLocks noChangeArrowheads="1"/>
          </p:cNvSpPr>
          <p:nvPr/>
        </p:nvSpPr>
        <p:spPr bwMode="auto">
          <a:xfrm>
            <a:off x="4138613" y="5907088"/>
            <a:ext cx="24495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kumimoji="1" lang="en-US" altLang="zh-CN" b="1" dirty="0">
                <a:solidFill>
                  <a:srgbClr val="FF00FF"/>
                </a:solidFill>
                <a:latin typeface="Arial" charset="0"/>
                <a:ea typeface="宋体" pitchFamily="2" charset="-122"/>
              </a:rPr>
              <a:t>---one word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6588125" y="1958142"/>
            <a:ext cx="18304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kumimoji="1" lang="en-US" altLang="zh-CN" b="1" dirty="0" smtClean="0">
                <a:solidFill>
                  <a:srgbClr val="002060"/>
                </a:solidFill>
                <a:latin typeface="Arial" charset="0"/>
                <a:ea typeface="宋体" pitchFamily="2" charset="-122"/>
              </a:rPr>
              <a:t>topic</a:t>
            </a:r>
            <a:endParaRPr kumimoji="1" lang="en-US" altLang="zh-CN" b="1" dirty="0">
              <a:solidFill>
                <a:srgbClr val="00206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6271543" y="2932441"/>
            <a:ext cx="40875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kumimoji="1" lang="en-US" altLang="zh-CN" b="1" dirty="0" smtClean="0">
                <a:solidFill>
                  <a:srgbClr val="002060"/>
                </a:solidFill>
                <a:latin typeface="Arial" charset="0"/>
                <a:ea typeface="宋体" pitchFamily="2" charset="-122"/>
              </a:rPr>
              <a:t>Describe the topic</a:t>
            </a:r>
            <a:endParaRPr kumimoji="1" lang="en-US" altLang="zh-CN" b="1" dirty="0">
              <a:solidFill>
                <a:srgbClr val="00206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5940152" y="4419203"/>
            <a:ext cx="334256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kumimoji="1" lang="en-US" altLang="zh-CN" b="1" dirty="0" smtClean="0">
                <a:solidFill>
                  <a:srgbClr val="002060"/>
                </a:solidFill>
                <a:latin typeface="Arial" charset="0"/>
                <a:ea typeface="宋体" pitchFamily="2" charset="-122"/>
              </a:rPr>
              <a:t>Express action </a:t>
            </a:r>
            <a:endParaRPr kumimoji="1" lang="en-US" altLang="zh-CN" b="1" dirty="0">
              <a:solidFill>
                <a:srgbClr val="00206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5724128" y="5260621"/>
            <a:ext cx="443303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kumimoji="1" lang="en-US" altLang="zh-CN" b="1" dirty="0" smtClean="0">
                <a:solidFill>
                  <a:srgbClr val="002060"/>
                </a:solidFill>
                <a:latin typeface="Arial" charset="0"/>
                <a:ea typeface="宋体" pitchFamily="2" charset="-122"/>
              </a:rPr>
              <a:t>Express the feelings or describe the subject</a:t>
            </a:r>
            <a:endParaRPr kumimoji="1" lang="en-US" altLang="zh-CN" b="1" dirty="0">
              <a:solidFill>
                <a:srgbClr val="002060"/>
              </a:solidFill>
              <a:latin typeface="Arial" charset="0"/>
              <a:ea typeface="宋体" pitchFamily="2" charset="-122"/>
            </a:endParaRPr>
          </a:p>
        </p:txBody>
      </p:sp>
      <p:sp>
        <p:nvSpPr>
          <p:cNvPr id="17" name="Rectangle 5"/>
          <p:cNvSpPr>
            <a:spLocks noChangeArrowheads="1"/>
          </p:cNvSpPr>
          <p:nvPr/>
        </p:nvSpPr>
        <p:spPr bwMode="auto">
          <a:xfrm>
            <a:off x="4138613" y="6364287"/>
            <a:ext cx="443303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kumimoji="1" lang="en-US" altLang="zh-CN" b="1" dirty="0" smtClean="0">
                <a:solidFill>
                  <a:srgbClr val="002060"/>
                </a:solidFill>
                <a:latin typeface="Arial" charset="0"/>
                <a:ea typeface="宋体" pitchFamily="2" charset="-122"/>
              </a:rPr>
              <a:t>rename the topic ;conclusion</a:t>
            </a:r>
            <a:endParaRPr kumimoji="1" lang="en-US" altLang="zh-CN" b="1" dirty="0">
              <a:solidFill>
                <a:srgbClr val="002060"/>
              </a:solidFill>
              <a:latin typeface="Arial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820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71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4" grpId="0"/>
      <p:bldP spid="71685" grpId="0"/>
      <p:bldP spid="71686" grpId="0"/>
      <p:bldP spid="71687" grpId="0"/>
      <p:bldP spid="71688" grpId="0"/>
      <p:bldP spid="71689" grpId="0"/>
      <p:bldP spid="10" grpId="0"/>
      <p:bldP spid="11" grpId="0"/>
      <p:bldP spid="14" grpId="0"/>
      <p:bldP spid="16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79" name="组合 4"/>
          <p:cNvGrpSpPr>
            <a:grpSpLocks/>
          </p:cNvGrpSpPr>
          <p:nvPr/>
        </p:nvGrpSpPr>
        <p:grpSpPr bwMode="auto">
          <a:xfrm>
            <a:off x="71438" y="-149225"/>
            <a:ext cx="6804025" cy="1562100"/>
            <a:chOff x="0" y="-67932"/>
            <a:chExt cx="5868144" cy="1562438"/>
          </a:xfrm>
        </p:grpSpPr>
        <p:sp>
          <p:nvSpPr>
            <p:cNvPr id="6" name="圆角矩形 5"/>
            <p:cNvSpPr/>
            <p:nvPr/>
          </p:nvSpPr>
          <p:spPr>
            <a:xfrm>
              <a:off x="0" y="621192"/>
              <a:ext cx="5868144" cy="863787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800" dirty="0">
                  <a:latin typeface="Broadway" pitchFamily="82" charset="0"/>
                </a:rPr>
                <a:t> Writing Time</a:t>
              </a:r>
              <a:endParaRPr lang="zh-CN" altLang="en-US" sz="4800" dirty="0">
                <a:latin typeface="Broadway" pitchFamily="82" charset="0"/>
              </a:endParaRPr>
            </a:p>
          </p:txBody>
        </p:sp>
        <p:pic>
          <p:nvPicPr>
            <p:cNvPr id="24583" name="图片 6" descr="20071117032820120.jpg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65974" y="-67932"/>
              <a:ext cx="1656184" cy="156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179388" y="1844675"/>
            <a:ext cx="6516687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800" dirty="0">
                <a:latin typeface="Arial Black" pitchFamily="34" charset="0"/>
                <a:ea typeface="微软雅黑" pitchFamily="34" charset="-122"/>
              </a:rPr>
              <a:t>Try to write a </a:t>
            </a:r>
            <a:r>
              <a:rPr lang="en-US" altLang="zh-CN" sz="2800" dirty="0" err="1">
                <a:latin typeface="Arial Black" pitchFamily="34" charset="0"/>
                <a:ea typeface="微软雅黑" pitchFamily="34" charset="-122"/>
              </a:rPr>
              <a:t>cinquain</a:t>
            </a:r>
            <a:r>
              <a:rPr lang="en-US" altLang="zh-CN" sz="2800" dirty="0">
                <a:latin typeface="Arial Black" pitchFamily="34" charset="0"/>
                <a:ea typeface="微软雅黑" pitchFamily="34" charset="-122"/>
              </a:rPr>
              <a:t> together.</a:t>
            </a:r>
          </a:p>
          <a:p>
            <a:pPr>
              <a:defRPr/>
            </a:pPr>
            <a:r>
              <a:rPr lang="zh-CN" altLang="en-US" sz="2800" b="1" dirty="0" smtClean="0">
                <a:solidFill>
                  <a:srgbClr val="993366"/>
                </a:solidFill>
                <a:latin typeface="+mn-ea"/>
                <a:ea typeface="+mn-ea"/>
              </a:rPr>
              <a:t> </a:t>
            </a:r>
            <a:endParaRPr lang="en-US" altLang="zh-CN" sz="2800" b="1" dirty="0">
              <a:solidFill>
                <a:srgbClr val="993366"/>
              </a:solidFill>
              <a:latin typeface="+mn-ea"/>
              <a:ea typeface="+mn-ea"/>
            </a:endParaRPr>
          </a:p>
        </p:txBody>
      </p:sp>
      <p:pic>
        <p:nvPicPr>
          <p:cNvPr id="24581" name="图片 20" descr="200985213726327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3716338"/>
            <a:ext cx="1655762" cy="187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1438" y="2708920"/>
            <a:ext cx="7877175" cy="1385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800" dirty="0">
                <a:latin typeface="Arial Black" pitchFamily="34" charset="0"/>
                <a:ea typeface="微软雅黑" pitchFamily="34" charset="-122"/>
              </a:rPr>
              <a:t>Look at some pictures and think about </a:t>
            </a:r>
          </a:p>
          <a:p>
            <a:pPr>
              <a:defRPr/>
            </a:pPr>
            <a:r>
              <a:rPr lang="en-US" altLang="zh-CN" sz="2800" dirty="0">
                <a:latin typeface="Arial Black" pitchFamily="34" charset="0"/>
                <a:ea typeface="微软雅黑" pitchFamily="34" charset="-122"/>
              </a:rPr>
              <a:t>what you want to write about.</a:t>
            </a:r>
            <a:r>
              <a:rPr lang="zh-CN" altLang="en-US" sz="2800" dirty="0">
                <a:latin typeface="Arial Black" pitchFamily="34" charset="0"/>
                <a:ea typeface="微软雅黑" pitchFamily="34" charset="-122"/>
              </a:rPr>
              <a:t> </a:t>
            </a:r>
            <a:endParaRPr lang="en-US" altLang="zh-CN" sz="2800" dirty="0">
              <a:latin typeface="Arial Black" pitchFamily="34" charset="0"/>
              <a:ea typeface="微软雅黑" pitchFamily="34" charset="-122"/>
            </a:endParaRPr>
          </a:p>
          <a:p>
            <a:pPr>
              <a:defRPr/>
            </a:pPr>
            <a:r>
              <a:rPr lang="zh-CN" altLang="en-US" sz="2800" b="1" dirty="0" smtClean="0">
                <a:solidFill>
                  <a:srgbClr val="993366"/>
                </a:solidFill>
                <a:latin typeface="+mn-ea"/>
                <a:ea typeface="+mn-ea"/>
              </a:rPr>
              <a:t> </a:t>
            </a:r>
            <a:endParaRPr lang="en-US" altLang="zh-CN" sz="2800" b="1" dirty="0">
              <a:solidFill>
                <a:srgbClr val="993366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0921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图片 7" descr="2012412212459589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7389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图片 1" descr="20081222055598_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260350"/>
            <a:ext cx="4189413" cy="3167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4" name="图片 1" descr="3320946_145722686479_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96863"/>
            <a:ext cx="4151313" cy="307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5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13" y="3694113"/>
            <a:ext cx="4230687" cy="3163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流程图: 终止 6"/>
          <p:cNvSpPr/>
          <p:nvPr/>
        </p:nvSpPr>
        <p:spPr>
          <a:xfrm>
            <a:off x="148333" y="307365"/>
            <a:ext cx="1584325" cy="590550"/>
          </a:xfrm>
          <a:prstGeom prst="flowChartTermina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dirty="0">
                <a:solidFill>
                  <a:srgbClr val="0070C0"/>
                </a:solidFill>
                <a:latin typeface="Britannic Bold" pitchFamily="34" charset="0"/>
              </a:rPr>
              <a:t>sea</a:t>
            </a:r>
            <a:endParaRPr lang="zh-CN" altLang="en-US" sz="4000" dirty="0">
              <a:solidFill>
                <a:srgbClr val="0070C0"/>
              </a:solidFill>
              <a:latin typeface="Britannic Bold" pitchFamily="34" charset="0"/>
            </a:endParaRPr>
          </a:p>
        </p:txBody>
      </p:sp>
      <p:sp>
        <p:nvSpPr>
          <p:cNvPr id="8" name="流程图: 终止 7"/>
          <p:cNvSpPr/>
          <p:nvPr/>
        </p:nvSpPr>
        <p:spPr>
          <a:xfrm>
            <a:off x="4578350" y="307365"/>
            <a:ext cx="2016125" cy="590550"/>
          </a:xfrm>
          <a:prstGeom prst="flowChartTermina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dirty="0">
                <a:solidFill>
                  <a:srgbClr val="0070C0"/>
                </a:solidFill>
                <a:latin typeface="Britannic Bold" pitchFamily="34" charset="0"/>
              </a:rPr>
              <a:t>winter</a:t>
            </a:r>
            <a:endParaRPr lang="zh-CN" altLang="en-US" sz="4000" dirty="0">
              <a:solidFill>
                <a:srgbClr val="0070C0"/>
              </a:solidFill>
              <a:latin typeface="Britannic Bold" pitchFamily="34" charset="0"/>
            </a:endParaRPr>
          </a:p>
        </p:txBody>
      </p:sp>
      <p:sp>
        <p:nvSpPr>
          <p:cNvPr id="9" name="流程图: 终止 8"/>
          <p:cNvSpPr/>
          <p:nvPr/>
        </p:nvSpPr>
        <p:spPr>
          <a:xfrm>
            <a:off x="143670" y="3738686"/>
            <a:ext cx="2016125" cy="590550"/>
          </a:xfrm>
          <a:prstGeom prst="flowChartTermina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dirty="0">
                <a:solidFill>
                  <a:srgbClr val="0070C0"/>
                </a:solidFill>
                <a:latin typeface="Britannic Bold" pitchFamily="34" charset="0"/>
              </a:rPr>
              <a:t>SZSY</a:t>
            </a:r>
            <a:endParaRPr lang="zh-CN" altLang="en-US" sz="4000" dirty="0">
              <a:solidFill>
                <a:srgbClr val="0070C0"/>
              </a:solidFill>
              <a:latin typeface="Britannic Bold" pitchFamily="34" charset="0"/>
            </a:endParaRPr>
          </a:p>
        </p:txBody>
      </p:sp>
      <p:pic>
        <p:nvPicPr>
          <p:cNvPr id="11" name="图片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350" y="3748088"/>
            <a:ext cx="4164013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流程图: 终止 11"/>
          <p:cNvSpPr/>
          <p:nvPr/>
        </p:nvSpPr>
        <p:spPr>
          <a:xfrm>
            <a:off x="4499992" y="3748088"/>
            <a:ext cx="2592388" cy="590550"/>
          </a:xfrm>
          <a:prstGeom prst="flowChartTermina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dirty="0">
                <a:solidFill>
                  <a:srgbClr val="0070C0"/>
                </a:solidFill>
                <a:latin typeface="Britannic Bold" pitchFamily="34" charset="0"/>
              </a:rPr>
              <a:t>Class 10</a:t>
            </a:r>
            <a:endParaRPr lang="zh-CN" altLang="en-US" sz="4000" dirty="0">
              <a:solidFill>
                <a:srgbClr val="0070C0"/>
              </a:solidFill>
              <a:latin typeface="Britannic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74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图片 5" descr="图片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8113" y="2478088"/>
            <a:ext cx="6465887" cy="437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1747" name="组合 1"/>
          <p:cNvGrpSpPr>
            <a:grpSpLocks/>
          </p:cNvGrpSpPr>
          <p:nvPr/>
        </p:nvGrpSpPr>
        <p:grpSpPr bwMode="auto">
          <a:xfrm>
            <a:off x="71438" y="-149225"/>
            <a:ext cx="5724525" cy="1562100"/>
            <a:chOff x="0" y="-67932"/>
            <a:chExt cx="5868144" cy="1562438"/>
          </a:xfrm>
        </p:grpSpPr>
        <p:sp>
          <p:nvSpPr>
            <p:cNvPr id="3" name="圆角矩形 2"/>
            <p:cNvSpPr/>
            <p:nvPr/>
          </p:nvSpPr>
          <p:spPr>
            <a:xfrm>
              <a:off x="0" y="621192"/>
              <a:ext cx="5868144" cy="863787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800" dirty="0">
                  <a:latin typeface="Broadway" pitchFamily="82" charset="0"/>
                </a:rPr>
                <a:t> Show Time</a:t>
              </a:r>
              <a:endParaRPr lang="zh-CN" altLang="en-US" sz="4800" dirty="0">
                <a:latin typeface="Broadway" pitchFamily="82" charset="0"/>
              </a:endParaRPr>
            </a:p>
          </p:txBody>
        </p:sp>
        <p:pic>
          <p:nvPicPr>
            <p:cNvPr id="31751" name="图片 3" descr="20071117032820120.jpg.gi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65974" y="-67932"/>
              <a:ext cx="1656184" cy="1562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1749" name="图片 6" descr="2620816_111646064_2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55650" y="3500438"/>
            <a:ext cx="1944688" cy="2382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3643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图片 9" descr="201105170748239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组合 11"/>
          <p:cNvGrpSpPr>
            <a:grpSpLocks/>
          </p:cNvGrpSpPr>
          <p:nvPr/>
        </p:nvGrpSpPr>
        <p:grpSpPr bwMode="auto">
          <a:xfrm>
            <a:off x="323850" y="-315913"/>
            <a:ext cx="7993063" cy="3529013"/>
            <a:chOff x="323649" y="-314499"/>
            <a:chExt cx="7992888" cy="3528392"/>
          </a:xfrm>
        </p:grpSpPr>
        <p:pic>
          <p:nvPicPr>
            <p:cNvPr id="17412" name="图片 5" descr="20091021155224397.gi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649" y="-314499"/>
              <a:ext cx="7992888" cy="3528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3" name="TextBox 6"/>
            <p:cNvSpPr txBox="1">
              <a:spLocks noChangeArrowheads="1"/>
            </p:cNvSpPr>
            <p:nvPr/>
          </p:nvSpPr>
          <p:spPr bwMode="auto">
            <a:xfrm>
              <a:off x="899700" y="1125408"/>
              <a:ext cx="6696744" cy="19694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20000"/>
                </a:lnSpc>
                <a:spcBef>
                  <a:spcPts val="600"/>
                </a:spcBef>
                <a:buClr>
                  <a:schemeClr val="tx2"/>
                </a:buClr>
                <a:buSzPct val="150000"/>
                <a:buBlip>
                  <a:blip r:embed="rId4"/>
                </a:buBlip>
                <a:defRPr sz="2600"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1pPr>
              <a:lvl2pPr marL="742950" indent="-285750" eaLnBrk="0" hangingPunct="0">
                <a:lnSpc>
                  <a:spcPct val="120000"/>
                </a:lnSpc>
                <a:spcBef>
                  <a:spcPts val="5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300">
                  <a:solidFill>
                    <a:srgbClr val="6C6C6C"/>
                  </a:solidFill>
                  <a:latin typeface="Verdana" pitchFamily="34" charset="0"/>
                  <a:ea typeface="微软雅黑" pitchFamily="34" charset="-122"/>
                </a:defRPr>
              </a:lvl2pPr>
              <a:lvl3pPr marL="1143000" indent="-228600" eaLnBrk="0" hangingPunct="0">
                <a:lnSpc>
                  <a:spcPct val="120000"/>
                </a:lnSpc>
                <a:spcBef>
                  <a:spcPts val="4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000"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3pPr>
              <a:lvl4pPr marL="1600200" indent="-228600" eaLnBrk="0" hangingPunct="0">
                <a:lnSpc>
                  <a:spcPct val="120000"/>
                </a:lnSpc>
                <a:spcBef>
                  <a:spcPct val="200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000">
                  <a:solidFill>
                    <a:srgbClr val="6C6C6C"/>
                  </a:solidFill>
                  <a:latin typeface="Verdana" pitchFamily="34" charset="0"/>
                  <a:ea typeface="微软雅黑" pitchFamily="34" charset="-122"/>
                </a:defRPr>
              </a:lvl4pPr>
              <a:lvl5pPr marL="2057400" indent="-228600" eaLnBrk="0" hangingPunct="0">
                <a:lnSpc>
                  <a:spcPct val="120000"/>
                </a:lnSpc>
                <a:spcBef>
                  <a:spcPts val="4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6600" dirty="0" smtClean="0">
                  <a:solidFill>
                    <a:srgbClr val="FF0000"/>
                  </a:solidFill>
                  <a:latin typeface="Cooper Black" pitchFamily="18" charset="0"/>
                </a:rPr>
                <a:t>List poems</a:t>
              </a:r>
              <a:endParaRPr lang="en-US" altLang="zh-CN" sz="6600" dirty="0">
                <a:solidFill>
                  <a:srgbClr val="FF0000"/>
                </a:solidFill>
                <a:latin typeface="Cooper Black" pitchFamily="18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None/>
              </a:pPr>
              <a:r>
                <a:rPr lang="en-US" altLang="zh-CN" sz="2800" dirty="0" smtClean="0">
                  <a:solidFill>
                    <a:srgbClr val="00B050"/>
                  </a:solidFill>
                  <a:latin typeface="Cooper Black" pitchFamily="18" charset="0"/>
                </a:rPr>
                <a:t>Poems that list  things</a:t>
              </a:r>
              <a:endParaRPr lang="zh-CN" altLang="en-US" sz="2800" dirty="0" smtClean="0">
                <a:latin typeface="Cooper Black" pitchFamily="18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 dirty="0" smtClean="0">
                  <a:solidFill>
                    <a:srgbClr val="00B050"/>
                  </a:solidFill>
                  <a:latin typeface="Cooper Black" pitchFamily="18" charset="0"/>
                </a:rPr>
                <a:t> </a:t>
              </a:r>
              <a:endParaRPr lang="zh-CN" altLang="en-US" sz="2800" dirty="0">
                <a:latin typeface="Cooper Black" pitchFamily="18" charset="0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83568" y="3429000"/>
            <a:ext cx="7560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List poems have a flexible line length and repeated phrases which give both a pattern and a rhythm to the poem.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4679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10" name="Picture 7" descr="qiuleiyi2_0126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163" y="3357563"/>
            <a:ext cx="3779837" cy="3500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4212" name="WordArt 4"/>
          <p:cNvSpPr>
            <a:spLocks noChangeArrowheads="1" noChangeShapeType="1" noTextEdit="1"/>
          </p:cNvSpPr>
          <p:nvPr/>
        </p:nvSpPr>
        <p:spPr bwMode="auto">
          <a:xfrm rot="-143559">
            <a:off x="6732588" y="620713"/>
            <a:ext cx="936625" cy="1296987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endParaRPr lang="zh-CN" altLang="en-US" sz="4800" kern="10" dirty="0">
              <a:ln w="12700">
                <a:solidFill>
                  <a:srgbClr val="3333CC"/>
                </a:solidFill>
                <a:round/>
                <a:headEnd/>
                <a:tailEnd/>
              </a:ln>
              <a:solidFill>
                <a:srgbClr val="B2B2B2">
                  <a:alpha val="50195"/>
                </a:srgbClr>
              </a:solidFill>
              <a:effectLst>
                <a:outerShdw dist="45791" dir="2021404" algn="ctr" rotWithShape="0">
                  <a:srgbClr val="9999FF"/>
                </a:outerShdw>
              </a:effectLst>
              <a:latin typeface="宋体"/>
              <a:ea typeface="宋体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0" y="56098"/>
            <a:ext cx="86764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3600" dirty="0">
                <a:latin typeface="Arial" charset="0"/>
                <a:ea typeface="宋体" pitchFamily="2" charset="-122"/>
              </a:rPr>
              <a:t>              </a:t>
            </a:r>
            <a:r>
              <a:rPr lang="zh-CN" altLang="zh-CN" sz="3600" dirty="0">
                <a:latin typeface="Arial" charset="0"/>
                <a:ea typeface="宋体" pitchFamily="2" charset="-122"/>
              </a:rPr>
              <a:t>Our first football </a:t>
            </a:r>
            <a:r>
              <a:rPr lang="zh-CN" altLang="zh-CN" sz="3600" dirty="0" smtClean="0">
                <a:latin typeface="Arial" charset="0"/>
                <a:ea typeface="宋体" pitchFamily="2" charset="-122"/>
              </a:rPr>
              <a:t>match</a:t>
            </a:r>
            <a:endParaRPr lang="zh-CN" altLang="zh-CN" sz="3600" dirty="0">
              <a:latin typeface="Arial" charset="0"/>
              <a:ea typeface="宋体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23528" y="764704"/>
            <a:ext cx="784887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/>
              <a:t>      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would have won…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if Jack had just scored that goal,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if we’d had just a few more minutes,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if we had trained harder,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if Ben had passed the ball to Joe,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if we’d had thousands of fans screaming,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if I hadn’t taken my eye off the ball,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if we hadn’t stayed up so late  the night before, 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if we hadn’t taken it easy,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if we hadn’t run out of energy,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We would have won…  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if we’ve been better!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5717" y="268169"/>
            <a:ext cx="784887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Version 1: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 would have done better in the exam,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I had____________________________,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I had____________________________,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…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…</a:t>
            </a:r>
          </a:p>
        </p:txBody>
      </p:sp>
      <p:sp>
        <p:nvSpPr>
          <p:cNvPr id="6" name="矩形 5"/>
          <p:cNvSpPr/>
          <p:nvPr/>
        </p:nvSpPr>
        <p:spPr>
          <a:xfrm>
            <a:off x="105717" y="2467408"/>
            <a:ext cx="784887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Version 2: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I were a boy/girl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 would____________________________,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 would____________________________,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…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…</a:t>
            </a:r>
          </a:p>
        </p:txBody>
      </p:sp>
      <p:sp>
        <p:nvSpPr>
          <p:cNvPr id="5" name="矩形 4"/>
          <p:cNvSpPr/>
          <p:nvPr/>
        </p:nvSpPr>
        <p:spPr>
          <a:xfrm>
            <a:off x="107504" y="4581128"/>
            <a:ext cx="903649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Version 3: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I were a big tree, I would grow so tall that I’d touch the sky.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I were a butterfly, I would……</a:t>
            </a:r>
          </a:p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I were a …… ,      I would ……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…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…</a:t>
            </a:r>
          </a:p>
        </p:txBody>
      </p:sp>
    </p:spTree>
    <p:extLst>
      <p:ext uri="{BB962C8B-B14F-4D97-AF65-F5344CB8AC3E}">
        <p14:creationId xmlns:p14="http://schemas.microsoft.com/office/powerpoint/2010/main" val="3906800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图片 1" descr="09581641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6988"/>
            <a:ext cx="9144000" cy="688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7" name="TextBox 2"/>
          <p:cNvSpPr txBox="1">
            <a:spLocks noChangeArrowheads="1"/>
          </p:cNvSpPr>
          <p:nvPr/>
        </p:nvSpPr>
        <p:spPr bwMode="auto">
          <a:xfrm>
            <a:off x="539750" y="549275"/>
            <a:ext cx="6111875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8000" i="1">
                <a:solidFill>
                  <a:schemeClr val="bg1"/>
                </a:solidFill>
                <a:latin typeface="Cooper Black" pitchFamily="18" charset="0"/>
                <a:ea typeface="微软雅黑" pitchFamily="34" charset="-122"/>
              </a:rPr>
              <a:t>Thank you!</a:t>
            </a:r>
          </a:p>
          <a:p>
            <a:pPr eaLnBrk="1" hangingPunct="1"/>
            <a:r>
              <a:rPr lang="en-US" altLang="zh-CN" sz="8000" i="1">
                <a:solidFill>
                  <a:schemeClr val="bg1"/>
                </a:solidFill>
                <a:latin typeface="Cooper Black" pitchFamily="18" charset="0"/>
                <a:ea typeface="微软雅黑" pitchFamily="34" charset="-122"/>
              </a:rPr>
              <a:t>Good bye!</a:t>
            </a:r>
            <a:endParaRPr lang="zh-CN" altLang="en-US" sz="8000" i="1">
              <a:solidFill>
                <a:schemeClr val="bg1"/>
              </a:solidFill>
              <a:latin typeface="Cooper Black" pitchFamily="18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9384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When You Are Ol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96817" y="139099"/>
            <a:ext cx="609600" cy="6096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0479" y="59061"/>
            <a:ext cx="6124346" cy="6766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54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90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214438" y="1643063"/>
            <a:ext cx="6929437" cy="329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zh-CN" sz="2800" i="1" dirty="0">
                <a:latin typeface="Times New Roman" pitchFamily="18" charset="0"/>
              </a:rPr>
              <a:t>When you are old and gray and full of </a:t>
            </a:r>
            <a:r>
              <a:rPr lang="en-US" altLang="zh-CN" sz="2800" i="1" dirty="0" smtClean="0">
                <a:latin typeface="Times New Roman" pitchFamily="18" charset="0"/>
              </a:rPr>
              <a:t>sleep   </a:t>
            </a:r>
            <a:endParaRPr lang="en-US" altLang="zh-CN" sz="2800" i="1" dirty="0">
              <a:latin typeface="Times New Roman" pitchFamily="18" charset="0"/>
            </a:endParaRPr>
          </a:p>
          <a:p>
            <a:pPr>
              <a:buFont typeface="Wingdings" pitchFamily="2" charset="2"/>
              <a:buNone/>
            </a:pPr>
            <a:r>
              <a:rPr lang="en-US" altLang="zh-CN" sz="2800" i="1" dirty="0">
                <a:latin typeface="Times New Roman" pitchFamily="18" charset="0"/>
              </a:rPr>
              <a:t>And nodding by the fire, take down this book</a:t>
            </a:r>
            <a:r>
              <a:rPr lang="en-US" altLang="zh-CN" sz="2800" i="1" dirty="0" smtClean="0">
                <a:latin typeface="Times New Roman" pitchFamily="18" charset="0"/>
              </a:rPr>
              <a:t>, </a:t>
            </a:r>
          </a:p>
          <a:p>
            <a:pPr>
              <a:buFont typeface="Wingdings" pitchFamily="2" charset="2"/>
              <a:buNone/>
            </a:pPr>
            <a:r>
              <a:rPr lang="zh-CN" altLang="en-US" sz="2400" b="1" i="1" dirty="0" smtClean="0">
                <a:solidFill>
                  <a:srgbClr val="FF0000"/>
                </a:solidFill>
                <a:latin typeface="Times New Roman" pitchFamily="18" charset="0"/>
              </a:rPr>
              <a:t>当你老了，白发苍苍，睡意朦胧，</a:t>
            </a:r>
            <a:r>
              <a:rPr lang="en-US" altLang="en-US" sz="2400" b="1" i="1" dirty="0" smtClean="0">
                <a:solidFill>
                  <a:srgbClr val="FF0000"/>
                </a:solidFill>
                <a:latin typeface="Times New Roman" pitchFamily="18" charset="0"/>
              </a:rPr>
              <a:t> </a:t>
            </a:r>
            <a:br>
              <a:rPr lang="en-US" altLang="en-US" sz="2400" b="1" i="1" dirty="0" smtClean="0">
                <a:solidFill>
                  <a:srgbClr val="FF0000"/>
                </a:solidFill>
                <a:latin typeface="Times New Roman" pitchFamily="18" charset="0"/>
              </a:rPr>
            </a:br>
            <a:r>
              <a:rPr lang="zh-CN" altLang="en-US" sz="2400" b="1" i="1" dirty="0" smtClean="0">
                <a:solidFill>
                  <a:srgbClr val="FF0000"/>
                </a:solidFill>
                <a:latin typeface="Times New Roman" pitchFamily="18" charset="0"/>
              </a:rPr>
              <a:t>在炉前打盹，请取下这本诗篇，</a:t>
            </a:r>
            <a:r>
              <a:rPr lang="en-US" altLang="en-US" sz="2400" b="1" i="1" dirty="0" smtClean="0">
                <a:solidFill>
                  <a:srgbClr val="FF0000"/>
                </a:solidFill>
                <a:latin typeface="Times New Roman" pitchFamily="18" charset="0"/>
              </a:rPr>
              <a:t> </a:t>
            </a:r>
            <a:r>
              <a:rPr lang="en-US" altLang="zh-CN" sz="2800" i="1" dirty="0" smtClean="0">
                <a:latin typeface="Times New Roman" pitchFamily="18" charset="0"/>
              </a:rPr>
              <a:t/>
            </a:r>
            <a:br>
              <a:rPr lang="en-US" altLang="zh-CN" sz="2800" i="1" dirty="0" smtClean="0">
                <a:latin typeface="Times New Roman" pitchFamily="18" charset="0"/>
              </a:rPr>
            </a:br>
            <a:r>
              <a:rPr lang="en-US" altLang="zh-CN" sz="2800" i="1" dirty="0" smtClean="0">
                <a:latin typeface="Times New Roman" pitchFamily="18" charset="0"/>
              </a:rPr>
              <a:t>And slowly read, and dream of the soft look</a:t>
            </a:r>
            <a:r>
              <a:rPr lang="en-US" altLang="zh-CN" sz="2800" dirty="0" smtClean="0">
                <a:latin typeface="Times New Roman" pitchFamily="18" charset="0"/>
              </a:rPr>
              <a:t/>
            </a:r>
            <a:br>
              <a:rPr lang="en-US" altLang="zh-CN" sz="2800" dirty="0" smtClean="0">
                <a:latin typeface="Times New Roman" pitchFamily="18" charset="0"/>
              </a:rPr>
            </a:br>
            <a:r>
              <a:rPr lang="en-US" altLang="zh-CN" sz="2800" i="1" dirty="0" smtClean="0">
                <a:latin typeface="Times New Roman" pitchFamily="18" charset="0"/>
              </a:rPr>
              <a:t>Your eyes had once, and of their shadows deep</a:t>
            </a:r>
            <a:r>
              <a:rPr lang="zh-CN" altLang="en-US" sz="2800" i="1" dirty="0" smtClean="0">
                <a:latin typeface="Times New Roman" pitchFamily="18" charset="0"/>
              </a:rPr>
              <a:t>；</a:t>
            </a:r>
          </a:p>
          <a:p>
            <a:pPr>
              <a:buFont typeface="Wingdings" pitchFamily="2" charset="2"/>
              <a:buNone/>
            </a:pPr>
            <a:r>
              <a:rPr lang="zh-CN" altLang="en-US" sz="2400" b="1" i="1" dirty="0" smtClean="0">
                <a:solidFill>
                  <a:srgbClr val="FF0000"/>
                </a:solidFill>
                <a:latin typeface="Times New Roman" pitchFamily="18" charset="0"/>
              </a:rPr>
              <a:t>慢慢吟诵，梦见你当年的双眼</a:t>
            </a:r>
            <a:r>
              <a:rPr lang="en-US" altLang="en-US" sz="2400" b="1" i="1" dirty="0" smtClean="0">
                <a:solidFill>
                  <a:srgbClr val="FF0000"/>
                </a:solidFill>
                <a:latin typeface="Times New Roman" pitchFamily="18" charset="0"/>
              </a:rPr>
              <a:t> </a:t>
            </a:r>
            <a:br>
              <a:rPr lang="en-US" altLang="en-US" sz="2400" b="1" i="1" dirty="0" smtClean="0">
                <a:solidFill>
                  <a:srgbClr val="FF0000"/>
                </a:solidFill>
                <a:latin typeface="Times New Roman" pitchFamily="18" charset="0"/>
              </a:rPr>
            </a:br>
            <a:r>
              <a:rPr lang="zh-CN" altLang="en-US" sz="2400" b="1" i="1" dirty="0" smtClean="0">
                <a:solidFill>
                  <a:srgbClr val="FF0000"/>
                </a:solidFill>
                <a:latin typeface="Times New Roman" pitchFamily="18" charset="0"/>
              </a:rPr>
              <a:t>那柔美的光芒与青幽的晕影；</a:t>
            </a:r>
            <a:endParaRPr lang="zh-CN" altLang="en-US" sz="2400" b="1" i="1" dirty="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29699" name="TextBox 8"/>
          <p:cNvSpPr txBox="1">
            <a:spLocks noChangeArrowheads="1"/>
          </p:cNvSpPr>
          <p:nvPr/>
        </p:nvSpPr>
        <p:spPr bwMode="auto">
          <a:xfrm>
            <a:off x="1571625" y="714375"/>
            <a:ext cx="6072188" cy="110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>
              <a:lnSpc>
                <a:spcPct val="80000"/>
              </a:lnSpc>
              <a:buFont typeface="Wingdings" pitchFamily="2" charset="2"/>
              <a:buNone/>
            </a:pPr>
            <a:r>
              <a:rPr lang="en-US" altLang="zh-CN" sz="2800" b="1" dirty="0" smtClean="0">
                <a:latin typeface="Times New Roman" pitchFamily="18" charset="0"/>
              </a:rPr>
              <a:t>When You Are Old (1)</a:t>
            </a:r>
            <a:r>
              <a:rPr lang="en-US" altLang="zh-CN" sz="2800" dirty="0" smtClean="0">
                <a:latin typeface="Times New Roman" pitchFamily="18" charset="0"/>
              </a:rPr>
              <a:t> 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CN" sz="2400" dirty="0" smtClean="0">
                <a:latin typeface="Times New Roman" pitchFamily="18" charset="0"/>
              </a:rPr>
              <a:t>                                </a:t>
            </a:r>
            <a:r>
              <a:rPr lang="en-US" altLang="zh-CN" sz="2000" dirty="0" smtClean="0">
                <a:solidFill>
                  <a:srgbClr val="CC0000"/>
                </a:solidFill>
                <a:latin typeface="Times New Roman" pitchFamily="18" charset="0"/>
              </a:rPr>
              <a:t>----WILLIAM BUTLER YEATS</a:t>
            </a:r>
            <a:r>
              <a:rPr lang="en-US" altLang="zh-CN" sz="2000" dirty="0" smtClean="0">
                <a:latin typeface="Times New Roman" pitchFamily="18" charset="0"/>
              </a:rPr>
              <a:t> </a:t>
            </a:r>
          </a:p>
          <a:p>
            <a:endParaRPr lang="zh-CN" altLang="en-US" sz="2400" dirty="0">
              <a:latin typeface="Times New Roman" pitchFamily="18" charset="0"/>
            </a:endParaRPr>
          </a:p>
        </p:txBody>
      </p:sp>
      <p:sp>
        <p:nvSpPr>
          <p:cNvPr id="29700" name="TextBox 9"/>
          <p:cNvSpPr txBox="1">
            <a:spLocks noChangeArrowheads="1"/>
          </p:cNvSpPr>
          <p:nvPr/>
        </p:nvSpPr>
        <p:spPr bwMode="auto">
          <a:xfrm>
            <a:off x="285750" y="642938"/>
            <a:ext cx="1143000" cy="400050"/>
          </a:xfrm>
          <a:prstGeom prst="rect">
            <a:avLst/>
          </a:prstGeom>
          <a:solidFill>
            <a:srgbClr val="FF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r>
              <a:rPr lang="en-US" altLang="zh-CN" sz="2000">
                <a:latin typeface="Times New Roman" pitchFamily="18" charset="0"/>
              </a:rPr>
              <a:t>Analysis</a:t>
            </a:r>
            <a:r>
              <a:rPr lang="zh-CN" altLang="en-US" sz="2000">
                <a:latin typeface="Times New Roman" pitchFamily="18" charset="0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59854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231016" y="1700807"/>
            <a:ext cx="6929437" cy="3322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zh-CN" sz="2800" i="1" dirty="0">
                <a:latin typeface="Times New Roman" pitchFamily="18" charset="0"/>
              </a:rPr>
              <a:t>How many loved your moments of glad grace,</a:t>
            </a:r>
            <a:br>
              <a:rPr lang="en-US" altLang="zh-CN" sz="2800" i="1" dirty="0">
                <a:latin typeface="Times New Roman" pitchFamily="18" charset="0"/>
              </a:rPr>
            </a:br>
            <a:r>
              <a:rPr lang="en-US" altLang="zh-CN" sz="2800" i="1" dirty="0">
                <a:latin typeface="Times New Roman" pitchFamily="18" charset="0"/>
              </a:rPr>
              <a:t>And loved your beauty with love false or true</a:t>
            </a:r>
            <a:r>
              <a:rPr lang="zh-CN" altLang="en-US" sz="2800" i="1" dirty="0">
                <a:latin typeface="Times New Roman" pitchFamily="18" charset="0"/>
              </a:rPr>
              <a:t>；</a:t>
            </a:r>
            <a:r>
              <a:rPr lang="zh-CN" altLang="en-US" sz="2400" b="1" i="1" dirty="0">
                <a:solidFill>
                  <a:srgbClr val="FF0000"/>
                </a:solidFill>
                <a:latin typeface="Times New Roman" pitchFamily="18" charset="0"/>
              </a:rPr>
              <a:t>多少人爱你青春欢畅的时辰</a:t>
            </a:r>
            <a:br>
              <a:rPr lang="zh-CN" altLang="en-US" sz="2400" b="1" i="1" dirty="0">
                <a:solidFill>
                  <a:srgbClr val="FF0000"/>
                </a:solidFill>
                <a:latin typeface="Times New Roman" pitchFamily="18" charset="0"/>
              </a:rPr>
            </a:br>
            <a:r>
              <a:rPr lang="zh-CN" altLang="en-US" sz="2400" b="1" i="1" dirty="0">
                <a:solidFill>
                  <a:srgbClr val="FF0000"/>
                </a:solidFill>
                <a:latin typeface="Times New Roman" pitchFamily="18" charset="0"/>
              </a:rPr>
              <a:t>爱慕你的美丽，假意或真心，  </a:t>
            </a:r>
            <a:r>
              <a:rPr lang="zh-CN" altLang="en-US" sz="2800" i="1" dirty="0">
                <a:latin typeface="Times New Roman" pitchFamily="18" charset="0"/>
              </a:rPr>
              <a:t/>
            </a:r>
            <a:br>
              <a:rPr lang="zh-CN" altLang="en-US" sz="2800" i="1" dirty="0">
                <a:latin typeface="Times New Roman" pitchFamily="18" charset="0"/>
              </a:rPr>
            </a:br>
            <a:r>
              <a:rPr lang="en-US" altLang="zh-CN" sz="2800" i="1" dirty="0">
                <a:latin typeface="Times New Roman" pitchFamily="18" charset="0"/>
              </a:rPr>
              <a:t>But one man loved the</a:t>
            </a:r>
            <a:r>
              <a:rPr lang="en-US" altLang="zh-CN" sz="2800" b="1" i="1" dirty="0">
                <a:latin typeface="Times New Roman" pitchFamily="18" charset="0"/>
              </a:rPr>
              <a:t> </a:t>
            </a:r>
            <a:r>
              <a:rPr lang="en-US" altLang="zh-CN" sz="2800" i="1" dirty="0" smtClean="0">
                <a:latin typeface="Times New Roman" pitchFamily="18" charset="0"/>
              </a:rPr>
              <a:t>pilgrim</a:t>
            </a:r>
            <a:r>
              <a:rPr lang="en-US" altLang="zh-CN" sz="2800" b="1" i="1" dirty="0" smtClean="0">
                <a:latin typeface="Times New Roman" pitchFamily="18" charset="0"/>
              </a:rPr>
              <a:t> </a:t>
            </a:r>
            <a:r>
              <a:rPr lang="en-US" altLang="zh-CN" sz="2800" i="1" dirty="0">
                <a:latin typeface="Times New Roman" pitchFamily="18" charset="0"/>
              </a:rPr>
              <a:t>soul in you,</a:t>
            </a:r>
            <a:br>
              <a:rPr lang="en-US" altLang="zh-CN" sz="2800" i="1" dirty="0">
                <a:latin typeface="Times New Roman" pitchFamily="18" charset="0"/>
              </a:rPr>
            </a:br>
            <a:r>
              <a:rPr lang="en-US" altLang="zh-CN" sz="2800" i="1" dirty="0">
                <a:latin typeface="Times New Roman" pitchFamily="18" charset="0"/>
              </a:rPr>
              <a:t>And loved the sorrow</a:t>
            </a:r>
            <a:r>
              <a:rPr lang="en-US" altLang="zh-CN" sz="2800" dirty="0">
                <a:latin typeface="Times New Roman" pitchFamily="18" charset="0"/>
              </a:rPr>
              <a:t>s</a:t>
            </a:r>
            <a:r>
              <a:rPr lang="en-US" altLang="zh-CN" sz="2800" i="1" dirty="0">
                <a:latin typeface="Times New Roman" pitchFamily="18" charset="0"/>
              </a:rPr>
              <a:t> of your changing face;</a:t>
            </a:r>
            <a:r>
              <a:rPr lang="zh-CN" altLang="en-US" sz="2400" b="1" i="1" dirty="0">
                <a:solidFill>
                  <a:srgbClr val="FF0000"/>
                </a:solidFill>
                <a:latin typeface="Times New Roman" pitchFamily="18" charset="0"/>
              </a:rPr>
              <a:t>只有一个人爱你那朝圣者的灵魂，</a:t>
            </a:r>
            <a:br>
              <a:rPr lang="zh-CN" altLang="en-US" sz="2400" b="1" i="1" dirty="0">
                <a:solidFill>
                  <a:srgbClr val="FF0000"/>
                </a:solidFill>
                <a:latin typeface="Times New Roman" pitchFamily="18" charset="0"/>
              </a:rPr>
            </a:br>
            <a:r>
              <a:rPr lang="zh-CN" altLang="en-US" sz="2400" b="1" i="1" dirty="0">
                <a:solidFill>
                  <a:srgbClr val="FF0000"/>
                </a:solidFill>
                <a:latin typeface="Times New Roman" pitchFamily="18" charset="0"/>
              </a:rPr>
              <a:t>爱你衰老了脸上的痛苦的皱纹</a:t>
            </a:r>
            <a:r>
              <a:rPr lang="zh-CN" altLang="en-US" sz="2400" b="1" i="1" dirty="0" smtClean="0">
                <a:solidFill>
                  <a:srgbClr val="FF0000"/>
                </a:solidFill>
                <a:latin typeface="Times New Roman" pitchFamily="18" charset="0"/>
              </a:rPr>
              <a:t>。</a:t>
            </a:r>
            <a:endParaRPr lang="zh-CN" altLang="en-US" sz="2400" b="1" i="1" dirty="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32772" name="TextBox 8"/>
          <p:cNvSpPr txBox="1">
            <a:spLocks noChangeArrowheads="1"/>
          </p:cNvSpPr>
          <p:nvPr/>
        </p:nvSpPr>
        <p:spPr bwMode="auto">
          <a:xfrm>
            <a:off x="1714500" y="642938"/>
            <a:ext cx="6072188" cy="110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>
              <a:lnSpc>
                <a:spcPct val="80000"/>
              </a:lnSpc>
              <a:buFont typeface="Wingdings" pitchFamily="2" charset="2"/>
              <a:buNone/>
            </a:pPr>
            <a:r>
              <a:rPr lang="en-US" altLang="zh-CN" sz="2800" b="1" dirty="0">
                <a:latin typeface="Times New Roman" pitchFamily="18" charset="0"/>
              </a:rPr>
              <a:t>When You Are Old (2)</a:t>
            </a:r>
            <a:r>
              <a:rPr lang="en-US" altLang="zh-CN" sz="2800" dirty="0">
                <a:latin typeface="Times New Roman" pitchFamily="18" charset="0"/>
              </a:rPr>
              <a:t> 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US" altLang="zh-CN" sz="2400" dirty="0">
                <a:latin typeface="Times New Roman" pitchFamily="18" charset="0"/>
              </a:rPr>
              <a:t>                                </a:t>
            </a:r>
            <a:r>
              <a:rPr lang="en-US" altLang="zh-CN" sz="2000" dirty="0">
                <a:solidFill>
                  <a:srgbClr val="CC0000"/>
                </a:solidFill>
                <a:latin typeface="Times New Roman" pitchFamily="18" charset="0"/>
              </a:rPr>
              <a:t>----WILLIAM BUTLER YEATS</a:t>
            </a:r>
            <a:r>
              <a:rPr lang="en-US" altLang="zh-CN" sz="2000" dirty="0">
                <a:latin typeface="Times New Roman" pitchFamily="18" charset="0"/>
              </a:rPr>
              <a:t> </a:t>
            </a:r>
          </a:p>
          <a:p>
            <a:endParaRPr lang="zh-CN" altLang="en-US" sz="2400" dirty="0">
              <a:latin typeface="Times New Roman" pitchFamily="18" charset="0"/>
            </a:endParaRPr>
          </a:p>
        </p:txBody>
      </p:sp>
      <p:sp>
        <p:nvSpPr>
          <p:cNvPr id="32785" name="TextBox 63"/>
          <p:cNvSpPr txBox="1">
            <a:spLocks noChangeArrowheads="1"/>
          </p:cNvSpPr>
          <p:nvPr/>
        </p:nvSpPr>
        <p:spPr bwMode="auto">
          <a:xfrm>
            <a:off x="214313" y="571500"/>
            <a:ext cx="1143000" cy="400050"/>
          </a:xfrm>
          <a:prstGeom prst="rect">
            <a:avLst/>
          </a:prstGeom>
          <a:solidFill>
            <a:srgbClr val="FF9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r>
              <a:rPr lang="en-US" altLang="zh-CN" sz="2000">
                <a:latin typeface="Times New Roman" pitchFamily="18" charset="0"/>
              </a:rPr>
              <a:t>Analysis</a:t>
            </a:r>
            <a:r>
              <a:rPr lang="zh-CN" altLang="en-US" sz="2000">
                <a:latin typeface="Times New Roman" pitchFamily="18" charset="0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3403263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27584" y="0"/>
            <a:ext cx="7416824" cy="66941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 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                </a:t>
            </a:r>
            <a:r>
              <a:rPr lang="en-US" altLang="zh-CN" sz="2200" b="1" dirty="0" smtClean="0">
                <a:solidFill>
                  <a:srgbClr val="FF0000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When </a:t>
            </a:r>
            <a:r>
              <a:rPr lang="en-US" altLang="zh-CN" sz="2200" b="1" dirty="0">
                <a:solidFill>
                  <a:srgbClr val="FF0000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you are old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When 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you are old and grey and full of sleep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,               </a:t>
            </a:r>
            <a:endParaRPr lang="en-US" altLang="zh-CN" sz="2200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And 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nodding by the fire, take down this book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, 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 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And 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slowly read, and dream of the soft look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,              </a:t>
            </a:r>
            <a:endParaRPr lang="en-US" altLang="zh-CN" sz="2200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Your 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eyes had once, and of their shadows deep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;          </a:t>
            </a:r>
            <a:endParaRPr lang="en-US" altLang="zh-CN" sz="2200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How 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many loved your moments of glad grace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,            </a:t>
            </a:r>
            <a:endParaRPr lang="en-US" altLang="zh-CN" sz="2200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And 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loved your beauty with love false or true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,            </a:t>
            </a:r>
            <a:endParaRPr lang="en-US" altLang="zh-CN" sz="2200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But 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one man loved the pilgrim soul in you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,                 </a:t>
            </a:r>
            <a:endParaRPr lang="en-US" altLang="zh-CN" sz="2200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And 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loved the sorrows of your changing face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;             </a:t>
            </a:r>
            <a:endParaRPr lang="en-US" altLang="zh-CN" sz="2200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And 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bending down beside the glowing bars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,                </a:t>
            </a:r>
            <a:endParaRPr lang="en-US" altLang="zh-CN" sz="2200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Murmur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, a little sadly, how love fled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,                           </a:t>
            </a:r>
            <a:endParaRPr lang="en-US" altLang="zh-CN" sz="2200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And 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paced upon the mountains overhead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,                     </a:t>
            </a:r>
            <a:endParaRPr lang="en-US" altLang="zh-CN" sz="2200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      And </a:t>
            </a:r>
            <a:r>
              <a:rPr lang="en-US" altLang="zh-CN" sz="2200" dirty="0">
                <a:latin typeface="Times New Roman" pitchFamily="18" charset="0"/>
                <a:ea typeface="宋体" charset="-122"/>
                <a:cs typeface="Times New Roman" pitchFamily="18" charset="0"/>
              </a:rPr>
              <a:t>hid his face amid a crowd of stars</a:t>
            </a:r>
            <a:r>
              <a:rPr lang="en-US" altLang="zh-CN" sz="2200" dirty="0" smtClean="0">
                <a:latin typeface="Times New Roman" pitchFamily="18" charset="0"/>
                <a:ea typeface="宋体" charset="-122"/>
                <a:cs typeface="Times New Roman" pitchFamily="18" charset="0"/>
              </a:rPr>
              <a:t>.                        </a:t>
            </a:r>
            <a:endParaRPr lang="en-US" altLang="zh-CN" sz="2200" dirty="0">
              <a:latin typeface="Times New Roman" pitchFamily="18" charset="0"/>
              <a:ea typeface="宋体" charset="-122"/>
              <a:cs typeface="Times New Roman" pitchFamily="18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580112" y="616233"/>
            <a:ext cx="720080" cy="4320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6012160" y="2132856"/>
            <a:ext cx="720080" cy="4320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796136" y="1106362"/>
            <a:ext cx="720080" cy="432048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5796136" y="4149080"/>
            <a:ext cx="720080" cy="432048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939054" y="5157192"/>
            <a:ext cx="720080" cy="432048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589358" y="3692864"/>
            <a:ext cx="720080" cy="432048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5659134" y="1657881"/>
            <a:ext cx="720080" cy="432048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796136" y="2627644"/>
            <a:ext cx="720080" cy="432048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5049461" y="6165304"/>
            <a:ext cx="720080" cy="43204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5934744" y="3131046"/>
            <a:ext cx="720080" cy="432048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5659134" y="4653136"/>
            <a:ext cx="720080" cy="43204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845378" y="5589240"/>
            <a:ext cx="1089366" cy="546888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236296" y="616233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</a:t>
            </a:r>
            <a:endParaRPr lang="zh-CN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240678" y="1658789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</a:t>
            </a:r>
            <a:endParaRPr lang="zh-CN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226025" y="1169323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</a:t>
            </a:r>
            <a:endParaRPr lang="zh-CN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255332" y="2164214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</a:t>
            </a:r>
            <a:endParaRPr lang="zh-CN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7255332" y="3131046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</a:t>
            </a:r>
            <a:endParaRPr lang="zh-CN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255332" y="2690360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c</a:t>
            </a:r>
            <a:endParaRPr lang="zh-CN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7272917" y="3645918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</a:t>
            </a:r>
            <a:endParaRPr lang="zh-CN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7293813" y="4658254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</a:t>
            </a:r>
            <a:endParaRPr lang="zh-CN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7280638" y="4213102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c</a:t>
            </a:r>
            <a:endParaRPr lang="zh-CN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312849" y="5053018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319290" y="5589240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</a:t>
            </a:r>
            <a:endParaRPr lang="zh-CN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7319290" y="6177209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412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3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6" y="0"/>
            <a:ext cx="9123303" cy="442480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11560" y="4725144"/>
            <a:ext cx="784887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</a:t>
            </a:r>
            <a:r>
              <a:rPr lang="en-US" altLang="zh-CN" sz="4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Sonnet 18</a:t>
            </a:r>
            <a:endParaRPr lang="en-US" altLang="zh-CN" sz="4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William Shakespeare</a:t>
            </a:r>
          </a:p>
          <a:p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Shall I compare thee to a summer’s day,</a:t>
            </a:r>
          </a:p>
          <a:p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Thou art more lovely and temperate.</a:t>
            </a:r>
          </a:p>
          <a:p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endParaRPr lang="en-US" altLang="zh-CN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61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83569" y="160811"/>
            <a:ext cx="79208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Sonnet 1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36659" y="160811"/>
            <a:ext cx="609600" cy="609600"/>
          </a:xfrm>
          <a:prstGeom prst="rect">
            <a:avLst/>
          </a:prstGeom>
        </p:spPr>
      </p:pic>
      <p:sp>
        <p:nvSpPr>
          <p:cNvPr id="4" name="内容占位符 2"/>
          <p:cNvSpPr txBox="1">
            <a:spLocks/>
          </p:cNvSpPr>
          <p:nvPr/>
        </p:nvSpPr>
        <p:spPr>
          <a:xfrm>
            <a:off x="107505" y="44624"/>
            <a:ext cx="8784976" cy="66247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</a:t>
            </a:r>
          </a:p>
          <a:p>
            <a:pPr lvl="1">
              <a:buFont typeface="Wingdings" pitchFamily="2" charset="2"/>
              <a:buNone/>
            </a:pPr>
            <a:r>
              <a:rPr lang="en-US" altLang="zh-CN" sz="2600" i="1" dirty="0">
                <a:latin typeface="Times New Roman" pitchFamily="18" charset="0"/>
              </a:rPr>
              <a:t> </a:t>
            </a:r>
            <a:r>
              <a:rPr lang="en-US" altLang="zh-CN" sz="2600" i="1" dirty="0" smtClean="0">
                <a:latin typeface="Times New Roman" pitchFamily="18" charset="0"/>
              </a:rPr>
              <a:t>    Shall I compare thee to a summer’s d</a:t>
            </a:r>
            <a:r>
              <a:rPr lang="en-US" altLang="zh-CN" sz="2600" b="1" i="1" dirty="0" smtClean="0">
                <a:solidFill>
                  <a:srgbClr val="FF3300"/>
                </a:solidFill>
                <a:latin typeface="Times New Roman" pitchFamily="18" charset="0"/>
              </a:rPr>
              <a:t>ay</a:t>
            </a:r>
            <a:r>
              <a:rPr lang="en-US" altLang="zh-CN" sz="2600" i="1" dirty="0" smtClean="0">
                <a:latin typeface="Times New Roman" pitchFamily="18" charset="0"/>
              </a:rPr>
              <a:t>?                       </a:t>
            </a:r>
            <a:endParaRPr lang="zh-CN" altLang="en-US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Thou art more lovely and more temper</a:t>
            </a:r>
            <a:r>
              <a:rPr lang="en-US" altLang="zh-CN" sz="2600" b="1" i="1" dirty="0" smtClean="0">
                <a:solidFill>
                  <a:srgbClr val="00B0F0"/>
                </a:solidFill>
                <a:latin typeface="Times New Roman" pitchFamily="18" charset="0"/>
              </a:rPr>
              <a:t>ate</a:t>
            </a:r>
            <a:r>
              <a:rPr lang="zh-CN" altLang="en-US" sz="2600" i="1" dirty="0" smtClean="0">
                <a:latin typeface="Times New Roman" pitchFamily="18" charset="0"/>
              </a:rPr>
              <a:t>：</a:t>
            </a:r>
            <a:endParaRPr lang="en-US" altLang="zh-CN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Rough winds do shake the darling buds of M</a:t>
            </a:r>
            <a:r>
              <a:rPr lang="en-US" altLang="zh-CN" sz="2600" b="1" i="1" dirty="0" smtClean="0">
                <a:solidFill>
                  <a:srgbClr val="FF3300"/>
                </a:solidFill>
                <a:latin typeface="Times New Roman" pitchFamily="18" charset="0"/>
              </a:rPr>
              <a:t>ay</a:t>
            </a:r>
            <a:r>
              <a:rPr lang="en-US" altLang="zh-CN" sz="2600" i="1" dirty="0" smtClean="0">
                <a:latin typeface="Times New Roman" pitchFamily="18" charset="0"/>
              </a:rPr>
              <a:t>,             </a:t>
            </a:r>
            <a:endParaRPr lang="zh-CN" altLang="en-US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 And Summer’s lease hath all too short a d</a:t>
            </a:r>
            <a:r>
              <a:rPr lang="en-US" altLang="zh-CN" sz="2600" b="1" i="1" dirty="0" smtClean="0">
                <a:solidFill>
                  <a:srgbClr val="00B0F0"/>
                </a:solidFill>
                <a:latin typeface="Times New Roman" pitchFamily="18" charset="0"/>
              </a:rPr>
              <a:t>ate</a:t>
            </a:r>
            <a:r>
              <a:rPr lang="en-US" altLang="zh-CN" sz="2600" dirty="0" smtClean="0">
                <a:latin typeface="Times New Roman" pitchFamily="18" charset="0"/>
              </a:rPr>
              <a:t>:</a:t>
            </a:r>
          </a:p>
          <a:p>
            <a:pPr lvl="1" algn="just">
              <a:buFont typeface="Wingdings" pitchFamily="2" charset="2"/>
              <a:buNone/>
            </a:pPr>
            <a:endParaRPr lang="zh-CN" altLang="en-US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Sometime too hot the eye of heaven sh</a:t>
            </a:r>
            <a:r>
              <a:rPr lang="en-US" altLang="zh-CN" sz="2600" b="1" i="1" dirty="0" smtClean="0">
                <a:solidFill>
                  <a:srgbClr val="FF3300"/>
                </a:solidFill>
                <a:latin typeface="Times New Roman" pitchFamily="18" charset="0"/>
              </a:rPr>
              <a:t>ines</a:t>
            </a:r>
            <a:r>
              <a:rPr lang="en-US" altLang="zh-CN" sz="2600" i="1" dirty="0" smtClean="0">
                <a:latin typeface="Times New Roman" pitchFamily="18" charset="0"/>
              </a:rPr>
              <a:t>,                    </a:t>
            </a:r>
            <a:endParaRPr lang="zh-CN" altLang="en-US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And often is his gold complexion d</a:t>
            </a:r>
            <a:r>
              <a:rPr lang="en-US" altLang="zh-CN" sz="2600" b="1" i="1" dirty="0" smtClean="0">
                <a:solidFill>
                  <a:srgbClr val="00B0F0"/>
                </a:solidFill>
                <a:latin typeface="Times New Roman" pitchFamily="18" charset="0"/>
              </a:rPr>
              <a:t>immed</a:t>
            </a:r>
            <a:r>
              <a:rPr lang="en-US" altLang="zh-CN" sz="2600" i="1" dirty="0" smtClean="0">
                <a:latin typeface="Times New Roman" pitchFamily="18" charset="0"/>
              </a:rPr>
              <a:t>;                     </a:t>
            </a:r>
            <a:endParaRPr lang="zh-CN" altLang="en-US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And every fair from fair sometime decl</a:t>
            </a:r>
            <a:r>
              <a:rPr lang="en-US" altLang="zh-CN" sz="2600" b="1" i="1" dirty="0" smtClean="0">
                <a:solidFill>
                  <a:srgbClr val="FF3300"/>
                </a:solidFill>
                <a:latin typeface="Times New Roman" pitchFamily="18" charset="0"/>
              </a:rPr>
              <a:t>ines</a:t>
            </a:r>
            <a:r>
              <a:rPr lang="en-US" altLang="zh-CN" sz="2600" i="1" dirty="0" smtClean="0">
                <a:latin typeface="Times New Roman" pitchFamily="18" charset="0"/>
              </a:rPr>
              <a:t>,                    </a:t>
            </a:r>
            <a:endParaRPr lang="zh-CN" altLang="en-US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By chance, or nature’s changing course untr</a:t>
            </a:r>
            <a:r>
              <a:rPr lang="en-US" altLang="zh-CN" sz="2600" b="1" i="1" dirty="0" smtClean="0">
                <a:solidFill>
                  <a:srgbClr val="00B0F0"/>
                </a:solidFill>
                <a:latin typeface="Times New Roman" pitchFamily="18" charset="0"/>
              </a:rPr>
              <a:t>immed</a:t>
            </a:r>
            <a:r>
              <a:rPr lang="en-US" altLang="zh-CN" sz="2600" i="1" dirty="0" smtClean="0">
                <a:latin typeface="Times New Roman" pitchFamily="18" charset="0"/>
              </a:rPr>
              <a:t>;     </a:t>
            </a:r>
            <a:endParaRPr lang="en-US" altLang="zh-CN" sz="2600" dirty="0" smtClean="0">
              <a:latin typeface="Times New Roman" pitchFamily="18" charset="0"/>
            </a:endParaRPr>
          </a:p>
          <a:p>
            <a:pPr lvl="1" algn="just"/>
            <a:endParaRPr lang="zh-CN" altLang="en-US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But thy eternal summer shall not f</a:t>
            </a:r>
            <a:r>
              <a:rPr lang="en-US" altLang="zh-CN" sz="2600" b="1" i="1" dirty="0" smtClean="0">
                <a:solidFill>
                  <a:srgbClr val="FF3300"/>
                </a:solidFill>
                <a:latin typeface="Times New Roman" pitchFamily="18" charset="0"/>
              </a:rPr>
              <a:t>ade</a:t>
            </a:r>
            <a:r>
              <a:rPr lang="en-US" altLang="zh-CN" sz="2600" i="1" dirty="0" smtClean="0">
                <a:latin typeface="Times New Roman" pitchFamily="18" charset="0"/>
              </a:rPr>
              <a:t>,                             </a:t>
            </a:r>
            <a:endParaRPr lang="zh-CN" altLang="en-US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Nor lose possession of that fair thou </a:t>
            </a:r>
            <a:r>
              <a:rPr lang="en-US" altLang="zh-CN" sz="2600" b="1" i="1" dirty="0" err="1" smtClean="0">
                <a:solidFill>
                  <a:srgbClr val="00B0F0"/>
                </a:solidFill>
                <a:latin typeface="Times New Roman" pitchFamily="18" charset="0"/>
              </a:rPr>
              <a:t>ow’st</a:t>
            </a:r>
            <a:r>
              <a:rPr lang="en-US" altLang="zh-CN" sz="2600" i="1" dirty="0" smtClean="0">
                <a:latin typeface="Times New Roman" pitchFamily="18" charset="0"/>
              </a:rPr>
              <a:t>, </a:t>
            </a: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Nor shall Death brag thou </a:t>
            </a:r>
            <a:r>
              <a:rPr lang="en-US" altLang="zh-CN" sz="2600" i="1" dirty="0" err="1" smtClean="0">
                <a:latin typeface="Times New Roman" pitchFamily="18" charset="0"/>
              </a:rPr>
              <a:t>wand’rest</a:t>
            </a:r>
            <a:r>
              <a:rPr lang="en-US" altLang="zh-CN" sz="2600" i="1" dirty="0" smtClean="0">
                <a:latin typeface="Times New Roman" pitchFamily="18" charset="0"/>
              </a:rPr>
              <a:t> in his sh</a:t>
            </a:r>
            <a:r>
              <a:rPr lang="en-US" altLang="zh-CN" sz="2600" b="1" i="1" dirty="0" smtClean="0">
                <a:solidFill>
                  <a:srgbClr val="FF3300"/>
                </a:solidFill>
                <a:latin typeface="Times New Roman" pitchFamily="18" charset="0"/>
              </a:rPr>
              <a:t>ade</a:t>
            </a:r>
            <a:r>
              <a:rPr lang="en-US" altLang="zh-CN" sz="2600" i="1" dirty="0" smtClean="0">
                <a:latin typeface="Times New Roman" pitchFamily="18" charset="0"/>
              </a:rPr>
              <a:t>,         </a:t>
            </a:r>
            <a:endParaRPr lang="zh-CN" altLang="en-US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When in eternal lines to time thou </a:t>
            </a:r>
            <a:r>
              <a:rPr lang="en-US" altLang="zh-CN" sz="2600" i="1" dirty="0" err="1" smtClean="0">
                <a:latin typeface="Times New Roman" pitchFamily="18" charset="0"/>
              </a:rPr>
              <a:t>gr</a:t>
            </a:r>
            <a:r>
              <a:rPr lang="en-US" altLang="zh-CN" sz="2600" b="1" i="1" dirty="0" err="1" smtClean="0">
                <a:solidFill>
                  <a:srgbClr val="00B0F0"/>
                </a:solidFill>
                <a:latin typeface="Times New Roman" pitchFamily="18" charset="0"/>
              </a:rPr>
              <a:t>ow’st</a:t>
            </a:r>
            <a:r>
              <a:rPr lang="en-US" altLang="zh-CN" sz="2600" i="1" dirty="0" smtClean="0">
                <a:latin typeface="Times New Roman" pitchFamily="18" charset="0"/>
              </a:rPr>
              <a:t>,                      </a:t>
            </a:r>
            <a:endParaRPr lang="zh-CN" altLang="en-US" sz="2600" dirty="0" smtClean="0">
              <a:latin typeface="Times New Roman" pitchFamily="18" charset="0"/>
            </a:endParaRPr>
          </a:p>
          <a:p>
            <a:pPr lvl="1" algn="just"/>
            <a:endParaRPr lang="zh-CN" altLang="en-US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So long as men can breathe or eyes can s</a:t>
            </a:r>
            <a:r>
              <a:rPr lang="en-US" altLang="zh-CN" sz="2600" b="1" i="1" dirty="0" smtClean="0">
                <a:solidFill>
                  <a:srgbClr val="FF3300"/>
                </a:solidFill>
                <a:latin typeface="Times New Roman" pitchFamily="18" charset="0"/>
              </a:rPr>
              <a:t>ee</a:t>
            </a:r>
            <a:r>
              <a:rPr lang="en-US" altLang="zh-CN" sz="2600" i="1" dirty="0" smtClean="0">
                <a:latin typeface="Times New Roman" pitchFamily="18" charset="0"/>
              </a:rPr>
              <a:t>, </a:t>
            </a:r>
            <a:endParaRPr lang="zh-CN" altLang="en-US" sz="2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So long live this, and this gives life to th</a:t>
            </a:r>
            <a:r>
              <a:rPr lang="en-US" altLang="zh-CN" sz="2600" b="1" i="1" dirty="0" smtClean="0">
                <a:solidFill>
                  <a:srgbClr val="FF3300"/>
                </a:solidFill>
                <a:latin typeface="Times New Roman" pitchFamily="18" charset="0"/>
              </a:rPr>
              <a:t>ee</a:t>
            </a:r>
            <a:r>
              <a:rPr lang="en-US" altLang="zh-CN" sz="2600" i="1" dirty="0" smtClean="0">
                <a:latin typeface="Times New Roman" pitchFamily="18" charset="0"/>
              </a:rPr>
              <a:t>.                     </a:t>
            </a:r>
            <a:endParaRPr lang="zh-CN" altLang="en-US" sz="2600" dirty="0" smtClean="0">
              <a:latin typeface="Times New Roman" pitchFamily="18" charset="0"/>
            </a:endParaRPr>
          </a:p>
          <a:p>
            <a:pPr lvl="1" algn="just"/>
            <a:endParaRPr lang="en-US" altLang="zh-CN" sz="1600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endParaRPr lang="zh-CN" altLang="en-US" sz="1600" dirty="0">
              <a:latin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40352" y="401079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40352" y="770411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40352" y="1100862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40352" y="2175457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740352" y="2896316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0352" y="2569260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740352" y="3331260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40352" y="4077072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37321" y="4446404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747593" y="4791265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37321" y="5171323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747593" y="5877272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749163" y="6246604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657656" y="2961928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810056" y="3114328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962456" y="3266728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114856" y="3419128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754834" y="1556792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4298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692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83569" y="160811"/>
            <a:ext cx="79208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107505" y="44624"/>
            <a:ext cx="8784976" cy="66247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</a:t>
            </a:r>
          </a:p>
          <a:p>
            <a:pPr lvl="1">
              <a:buFont typeface="Wingdings" pitchFamily="2" charset="2"/>
              <a:buNone/>
            </a:pPr>
            <a:r>
              <a:rPr lang="en-US" altLang="zh-CN" sz="2600" i="1" dirty="0">
                <a:latin typeface="Times New Roman" pitchFamily="18" charset="0"/>
              </a:rPr>
              <a:t> </a:t>
            </a:r>
            <a:r>
              <a:rPr lang="en-US" altLang="zh-CN" sz="2600" i="1" dirty="0" smtClean="0">
                <a:latin typeface="Times New Roman" pitchFamily="18" charset="0"/>
              </a:rPr>
              <a:t>    Shall 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comp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are </a:t>
            </a:r>
            <a:r>
              <a:rPr lang="en-US" altLang="zh-CN" sz="2600" i="1" dirty="0" smtClean="0">
                <a:latin typeface="Times New Roman" pitchFamily="18" charset="0"/>
              </a:rPr>
              <a:t>thee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t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o</a:t>
            </a:r>
            <a:r>
              <a:rPr lang="en-US" altLang="zh-CN" sz="2600" i="1" dirty="0" smtClean="0">
                <a:latin typeface="Times New Roman" pitchFamily="18" charset="0"/>
              </a:rPr>
              <a:t> a s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u</a:t>
            </a:r>
            <a:r>
              <a:rPr lang="en-US" altLang="zh-CN" sz="2600" i="1" dirty="0" smtClean="0">
                <a:latin typeface="Times New Roman" pitchFamily="18" charset="0"/>
              </a:rPr>
              <a:t>mmer’s d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ay</a:t>
            </a:r>
            <a:r>
              <a:rPr lang="en-US" altLang="zh-CN" sz="2600" i="1" dirty="0" smtClean="0">
                <a:latin typeface="Times New Roman" pitchFamily="18" charset="0"/>
              </a:rPr>
              <a:t>?                       </a:t>
            </a:r>
            <a:endParaRPr lang="zh-CN" altLang="en-US" sz="2600" i="1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Thou 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ar</a:t>
            </a:r>
            <a:r>
              <a:rPr lang="en-US" altLang="zh-CN" sz="2600" i="1" dirty="0" smtClean="0">
                <a:latin typeface="Times New Roman" pitchFamily="18" charset="0"/>
              </a:rPr>
              <a:t>t more l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o</a:t>
            </a:r>
            <a:r>
              <a:rPr lang="en-US" altLang="zh-CN" sz="2600" i="1" dirty="0" smtClean="0">
                <a:latin typeface="Times New Roman" pitchFamily="18" charset="0"/>
              </a:rPr>
              <a:t>vely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smtClean="0">
                <a:latin typeface="Times New Roman" pitchFamily="18" charset="0"/>
              </a:rPr>
              <a:t>nd more temper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smtClean="0">
                <a:latin typeface="Times New Roman" pitchFamily="18" charset="0"/>
              </a:rPr>
              <a:t>te</a:t>
            </a:r>
            <a:r>
              <a:rPr lang="zh-CN" altLang="en-US" sz="2600" i="1" dirty="0" smtClean="0">
                <a:latin typeface="Times New Roman" pitchFamily="18" charset="0"/>
              </a:rPr>
              <a:t>：</a:t>
            </a:r>
            <a:endParaRPr lang="en-US" altLang="zh-CN" sz="2600" i="1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R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ou</a:t>
            </a:r>
            <a:r>
              <a:rPr lang="en-US" altLang="zh-CN" sz="2600" i="1" dirty="0" smtClean="0">
                <a:latin typeface="Times New Roman" pitchFamily="18" charset="0"/>
              </a:rPr>
              <a:t>gh w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nds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do sh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smtClean="0">
                <a:latin typeface="Times New Roman" pitchFamily="18" charset="0"/>
              </a:rPr>
              <a:t>ke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the d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ar</a:t>
            </a:r>
            <a:r>
              <a:rPr lang="en-US" altLang="zh-CN" sz="2600" i="1" dirty="0" smtClean="0">
                <a:latin typeface="Times New Roman" pitchFamily="18" charset="0"/>
              </a:rPr>
              <a:t>ling b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u</a:t>
            </a:r>
            <a:r>
              <a:rPr lang="en-US" altLang="zh-CN" sz="2600" i="1" dirty="0" smtClean="0">
                <a:latin typeface="Times New Roman" pitchFamily="18" charset="0"/>
              </a:rPr>
              <a:t>ds of M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ay</a:t>
            </a:r>
            <a:r>
              <a:rPr lang="en-US" altLang="zh-CN" sz="2600" i="1" dirty="0" smtClean="0">
                <a:latin typeface="Times New Roman" pitchFamily="18" charset="0"/>
              </a:rPr>
              <a:t>, </a:t>
            </a: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And S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u</a:t>
            </a:r>
            <a:r>
              <a:rPr lang="en-US" altLang="zh-CN" sz="2600" i="1" dirty="0" smtClean="0">
                <a:latin typeface="Times New Roman" pitchFamily="18" charset="0"/>
              </a:rPr>
              <a:t>mmer’s l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ea</a:t>
            </a:r>
            <a:r>
              <a:rPr lang="en-US" altLang="zh-CN" sz="2600" i="1" dirty="0" smtClean="0">
                <a:latin typeface="Times New Roman" pitchFamily="18" charset="0"/>
              </a:rPr>
              <a:t>se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hath 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all </a:t>
            </a:r>
            <a:r>
              <a:rPr lang="en-US" altLang="zh-CN" sz="2600" i="1" dirty="0" smtClean="0">
                <a:latin typeface="Times New Roman" pitchFamily="18" charset="0"/>
              </a:rPr>
              <a:t>too sh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or</a:t>
            </a:r>
            <a:r>
              <a:rPr lang="en-US" altLang="zh-CN" sz="2600" i="1" dirty="0" smtClean="0">
                <a:latin typeface="Times New Roman" pitchFamily="18" charset="0"/>
              </a:rPr>
              <a:t>t a d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smtClean="0">
                <a:latin typeface="Times New Roman" pitchFamily="18" charset="0"/>
              </a:rPr>
              <a:t>te:</a:t>
            </a:r>
          </a:p>
          <a:p>
            <a:pPr lvl="1" algn="just">
              <a:buFont typeface="Wingdings" pitchFamily="2" charset="2"/>
              <a:buNone/>
            </a:pPr>
            <a:endParaRPr lang="zh-CN" altLang="en-US" sz="2600" i="1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Somet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me too 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o</a:t>
            </a:r>
            <a:r>
              <a:rPr lang="en-US" altLang="zh-CN" sz="2600" i="1" dirty="0" smtClean="0">
                <a:latin typeface="Times New Roman" pitchFamily="18" charset="0"/>
              </a:rPr>
              <a:t>t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 </a:t>
            </a:r>
            <a:r>
              <a:rPr lang="en-US" altLang="zh-CN" sz="2600" i="1" dirty="0" smtClean="0">
                <a:latin typeface="Times New Roman" pitchFamily="18" charset="0"/>
              </a:rPr>
              <a:t>the 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eye</a:t>
            </a:r>
            <a:r>
              <a:rPr lang="en-US" altLang="zh-CN" sz="2600" i="1" dirty="0" smtClean="0">
                <a:latin typeface="Times New Roman" pitchFamily="18" charset="0"/>
              </a:rPr>
              <a:t> of 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ea</a:t>
            </a:r>
            <a:r>
              <a:rPr lang="en-US" altLang="zh-CN" sz="2600" i="1" dirty="0" smtClean="0">
                <a:latin typeface="Times New Roman" pitchFamily="18" charset="0"/>
              </a:rPr>
              <a:t>ven sh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nes,                    </a:t>
            </a:r>
            <a:endParaRPr lang="zh-CN" altLang="en-US" sz="2600" i="1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And 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o</a:t>
            </a:r>
            <a:r>
              <a:rPr lang="en-US" altLang="zh-CN" sz="2600" i="1" dirty="0" smtClean="0">
                <a:latin typeface="Times New Roman" pitchFamily="18" charset="0"/>
              </a:rPr>
              <a:t>ften 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s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 </a:t>
            </a:r>
            <a:r>
              <a:rPr lang="en-US" altLang="zh-CN" sz="2600" i="1" dirty="0" smtClean="0">
                <a:latin typeface="Times New Roman" pitchFamily="18" charset="0"/>
              </a:rPr>
              <a:t>his g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o</a:t>
            </a:r>
            <a:r>
              <a:rPr lang="en-US" altLang="zh-CN" sz="2600" i="1" dirty="0" smtClean="0">
                <a:latin typeface="Times New Roman" pitchFamily="18" charset="0"/>
              </a:rPr>
              <a:t>ld compl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</a:t>
            </a:r>
            <a:r>
              <a:rPr lang="en-US" altLang="zh-CN" sz="2600" i="1" dirty="0" smtClean="0">
                <a:latin typeface="Times New Roman" pitchFamily="18" charset="0"/>
              </a:rPr>
              <a:t>xion d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mmed; </a:t>
            </a:r>
            <a:endParaRPr lang="zh-CN" altLang="en-US" sz="2600" i="1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And 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</a:t>
            </a:r>
            <a:r>
              <a:rPr lang="en-US" altLang="zh-CN" sz="2600" i="1" dirty="0" smtClean="0">
                <a:latin typeface="Times New Roman" pitchFamily="18" charset="0"/>
              </a:rPr>
              <a:t>very f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air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solidFill>
                  <a:srgbClr val="0070C0"/>
                </a:solidFill>
                <a:latin typeface="Times New Roman" pitchFamily="18" charset="0"/>
              </a:rPr>
              <a:t> </a:t>
            </a:r>
            <a:r>
              <a:rPr lang="en-US" altLang="zh-CN" sz="2600" i="1" dirty="0" smtClean="0">
                <a:latin typeface="Times New Roman" pitchFamily="18" charset="0"/>
              </a:rPr>
              <a:t>from f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air</a:t>
            </a:r>
            <a:r>
              <a:rPr lang="en-US" altLang="zh-CN" sz="2600" i="1" dirty="0" smtClean="0">
                <a:latin typeface="Times New Roman" pitchFamily="18" charset="0"/>
              </a:rPr>
              <a:t> somet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me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decl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nes, </a:t>
            </a: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By ch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smtClean="0">
                <a:latin typeface="Times New Roman" pitchFamily="18" charset="0"/>
              </a:rPr>
              <a:t>nce,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or n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smtClean="0">
                <a:latin typeface="Times New Roman" pitchFamily="18" charset="0"/>
              </a:rPr>
              <a:t>ture’s ch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smtClean="0">
                <a:latin typeface="Times New Roman" pitchFamily="18" charset="0"/>
              </a:rPr>
              <a:t>nging c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our</a:t>
            </a:r>
            <a:r>
              <a:rPr lang="en-US" altLang="zh-CN" sz="2600" i="1" dirty="0" smtClean="0">
                <a:latin typeface="Times New Roman" pitchFamily="18" charset="0"/>
              </a:rPr>
              <a:t>se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 untr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mmed;     </a:t>
            </a:r>
          </a:p>
          <a:p>
            <a:pPr lvl="1" algn="just"/>
            <a:endParaRPr lang="zh-CN" altLang="en-US" sz="2600" i="1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But th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y</a:t>
            </a:r>
            <a:r>
              <a:rPr lang="en-US" altLang="zh-CN" sz="2600" i="1" dirty="0" smtClean="0">
                <a:latin typeface="Times New Roman" pitchFamily="18" charset="0"/>
              </a:rPr>
              <a:t> et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er</a:t>
            </a:r>
            <a:r>
              <a:rPr lang="en-US" altLang="zh-CN" sz="2600" i="1" dirty="0" smtClean="0">
                <a:latin typeface="Times New Roman" pitchFamily="18" charset="0"/>
              </a:rPr>
              <a:t>nal s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u</a:t>
            </a:r>
            <a:r>
              <a:rPr lang="en-US" altLang="zh-CN" sz="2600" i="1" dirty="0" smtClean="0">
                <a:latin typeface="Times New Roman" pitchFamily="18" charset="0"/>
              </a:rPr>
              <a:t>mmer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 </a:t>
            </a:r>
            <a:r>
              <a:rPr lang="en-US" altLang="zh-CN" sz="2600" i="1" dirty="0" smtClean="0">
                <a:latin typeface="Times New Roman" pitchFamily="18" charset="0"/>
              </a:rPr>
              <a:t>sh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smtClean="0">
                <a:latin typeface="Times New Roman" pitchFamily="18" charset="0"/>
              </a:rPr>
              <a:t>ll not f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smtClean="0">
                <a:latin typeface="Times New Roman" pitchFamily="18" charset="0"/>
              </a:rPr>
              <a:t>de, </a:t>
            </a: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Nor l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o</a:t>
            </a:r>
            <a:r>
              <a:rPr lang="en-US" altLang="zh-CN" sz="2600" i="1" dirty="0" smtClean="0">
                <a:latin typeface="Times New Roman" pitchFamily="18" charset="0"/>
              </a:rPr>
              <a:t>se poss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</a:t>
            </a:r>
            <a:r>
              <a:rPr lang="en-US" altLang="zh-CN" sz="2600" i="1" dirty="0" smtClean="0">
                <a:latin typeface="Times New Roman" pitchFamily="18" charset="0"/>
              </a:rPr>
              <a:t>ssion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of that f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air </a:t>
            </a:r>
            <a:r>
              <a:rPr lang="en-US" altLang="zh-CN" sz="2600" i="1" dirty="0" smtClean="0">
                <a:latin typeface="Times New Roman" pitchFamily="18" charset="0"/>
              </a:rPr>
              <a:t>thou </a:t>
            </a:r>
            <a:r>
              <a:rPr lang="en-US" altLang="zh-CN" sz="2600" b="1" i="1" dirty="0" err="1" smtClean="0">
                <a:solidFill>
                  <a:srgbClr val="FF0000"/>
                </a:solidFill>
                <a:latin typeface="Times New Roman" pitchFamily="18" charset="0"/>
              </a:rPr>
              <a:t>ow</a:t>
            </a:r>
            <a:r>
              <a:rPr lang="en-US" altLang="zh-CN" sz="2600" i="1" dirty="0" err="1" smtClean="0">
                <a:latin typeface="Times New Roman" pitchFamily="18" charset="0"/>
              </a:rPr>
              <a:t>’st</a:t>
            </a:r>
            <a:r>
              <a:rPr lang="en-US" altLang="zh-CN" sz="2600" i="1" dirty="0" smtClean="0">
                <a:latin typeface="Times New Roman" pitchFamily="18" charset="0"/>
              </a:rPr>
              <a:t>, </a:t>
            </a: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Nor shall D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ea</a:t>
            </a:r>
            <a:r>
              <a:rPr lang="en-US" altLang="zh-CN" sz="2600" i="1" dirty="0" smtClean="0">
                <a:latin typeface="Times New Roman" pitchFamily="18" charset="0"/>
              </a:rPr>
              <a:t>th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br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smtClean="0">
                <a:latin typeface="Times New Roman" pitchFamily="18" charset="0"/>
              </a:rPr>
              <a:t>g thou </a:t>
            </a:r>
            <a:r>
              <a:rPr lang="en-US" altLang="zh-CN" sz="2600" i="1" dirty="0" err="1" smtClean="0">
                <a:latin typeface="Times New Roman" pitchFamily="18" charset="0"/>
              </a:rPr>
              <a:t>w</a:t>
            </a:r>
            <a:r>
              <a:rPr lang="en-US" altLang="zh-CN" sz="2600" b="1" i="1" dirty="0" err="1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err="1" smtClean="0">
                <a:latin typeface="Times New Roman" pitchFamily="18" charset="0"/>
              </a:rPr>
              <a:t>nd’rest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 in his sh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en-US" altLang="zh-CN" sz="2600" i="1" dirty="0" smtClean="0">
                <a:latin typeface="Times New Roman" pitchFamily="18" charset="0"/>
              </a:rPr>
              <a:t>de,         </a:t>
            </a:r>
            <a:endParaRPr lang="zh-CN" altLang="en-US" sz="2600" i="1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When 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n et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er</a:t>
            </a:r>
            <a:r>
              <a:rPr lang="en-US" altLang="zh-CN" sz="2600" i="1" dirty="0" smtClean="0">
                <a:latin typeface="Times New Roman" pitchFamily="18" charset="0"/>
              </a:rPr>
              <a:t>nal l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nes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to t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me thou </a:t>
            </a:r>
            <a:r>
              <a:rPr lang="en-US" altLang="zh-CN" sz="2600" i="1" dirty="0" err="1" smtClean="0">
                <a:latin typeface="Times New Roman" pitchFamily="18" charset="0"/>
              </a:rPr>
              <a:t>gr</a:t>
            </a:r>
            <a:r>
              <a:rPr lang="en-US" altLang="zh-CN" sz="2600" b="1" i="1" dirty="0" err="1" smtClean="0">
                <a:solidFill>
                  <a:srgbClr val="FF0000"/>
                </a:solidFill>
                <a:latin typeface="Times New Roman" pitchFamily="18" charset="0"/>
              </a:rPr>
              <a:t>ow</a:t>
            </a:r>
            <a:r>
              <a:rPr lang="en-US" altLang="zh-CN" sz="2600" i="1" dirty="0" err="1" smtClean="0">
                <a:latin typeface="Times New Roman" pitchFamily="18" charset="0"/>
              </a:rPr>
              <a:t>’st</a:t>
            </a:r>
            <a:r>
              <a:rPr lang="en-US" altLang="zh-CN" sz="2600" i="1" dirty="0" smtClean="0">
                <a:latin typeface="Times New Roman" pitchFamily="18" charset="0"/>
              </a:rPr>
              <a:t>,                      </a:t>
            </a:r>
            <a:endParaRPr lang="zh-CN" altLang="en-US" sz="2600" i="1" dirty="0" smtClean="0">
              <a:latin typeface="Times New Roman" pitchFamily="18" charset="0"/>
            </a:endParaRPr>
          </a:p>
          <a:p>
            <a:pPr lvl="1" algn="just"/>
            <a:endParaRPr lang="zh-CN" altLang="en-US" sz="2600" i="1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So l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o</a:t>
            </a:r>
            <a:r>
              <a:rPr lang="en-US" altLang="zh-CN" sz="2600" i="1" dirty="0" smtClean="0">
                <a:latin typeface="Times New Roman" pitchFamily="18" charset="0"/>
              </a:rPr>
              <a:t>ng as m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</a:t>
            </a:r>
            <a:r>
              <a:rPr lang="en-US" altLang="zh-CN" sz="2600" i="1" dirty="0" smtClean="0">
                <a:latin typeface="Times New Roman" pitchFamily="18" charset="0"/>
              </a:rPr>
              <a:t>n can br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ea</a:t>
            </a:r>
            <a:r>
              <a:rPr lang="en-US" altLang="zh-CN" sz="2600" i="1" dirty="0" smtClean="0">
                <a:latin typeface="Times New Roman" pitchFamily="18" charset="0"/>
              </a:rPr>
              <a:t>the 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or 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eye</a:t>
            </a:r>
            <a:r>
              <a:rPr lang="en-US" altLang="zh-CN" sz="2600" i="1" dirty="0" smtClean="0">
                <a:latin typeface="Times New Roman" pitchFamily="18" charset="0"/>
              </a:rPr>
              <a:t>s can s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ee</a:t>
            </a:r>
            <a:r>
              <a:rPr lang="en-US" altLang="zh-CN" sz="2600" i="1" dirty="0" smtClean="0">
                <a:latin typeface="Times New Roman" pitchFamily="18" charset="0"/>
              </a:rPr>
              <a:t>, </a:t>
            </a:r>
            <a:endParaRPr lang="zh-CN" altLang="en-US" sz="2600" i="1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r>
              <a:rPr lang="en-US" altLang="zh-CN" sz="2600" i="1" dirty="0" smtClean="0">
                <a:latin typeface="Times New Roman" pitchFamily="18" charset="0"/>
              </a:rPr>
              <a:t>     So l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o</a:t>
            </a:r>
            <a:r>
              <a:rPr lang="en-US" altLang="zh-CN" sz="2600" i="1" dirty="0" smtClean="0">
                <a:latin typeface="Times New Roman" pitchFamily="18" charset="0"/>
              </a:rPr>
              <a:t>ng live th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s, and th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s</a:t>
            </a:r>
            <a:r>
              <a:rPr lang="en-US" altLang="zh-CN" sz="2600" b="1" i="1" dirty="0" smtClean="0">
                <a:solidFill>
                  <a:srgbClr val="0070C0"/>
                </a:solidFill>
                <a:latin typeface="Times New Roman" pitchFamily="18" charset="0"/>
              </a:rPr>
              <a:t>/</a:t>
            </a:r>
            <a:r>
              <a:rPr lang="en-US" altLang="zh-CN" sz="2600" i="1" dirty="0" smtClean="0">
                <a:latin typeface="Times New Roman" pitchFamily="18" charset="0"/>
              </a:rPr>
              <a:t> gives l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altLang="zh-CN" sz="2600" i="1" dirty="0" smtClean="0">
                <a:latin typeface="Times New Roman" pitchFamily="18" charset="0"/>
              </a:rPr>
              <a:t>fe to th</a:t>
            </a:r>
            <a:r>
              <a:rPr lang="en-US" altLang="zh-CN" sz="2600" b="1" i="1" dirty="0" smtClean="0">
                <a:solidFill>
                  <a:srgbClr val="FF0000"/>
                </a:solidFill>
                <a:latin typeface="Times New Roman" pitchFamily="18" charset="0"/>
              </a:rPr>
              <a:t>ee</a:t>
            </a:r>
            <a:r>
              <a:rPr lang="en-US" altLang="zh-CN" sz="2600" i="1" dirty="0" smtClean="0">
                <a:latin typeface="Times New Roman" pitchFamily="18" charset="0"/>
              </a:rPr>
              <a:t>.                     </a:t>
            </a:r>
            <a:endParaRPr lang="en-US" altLang="zh-CN" sz="1600" i="1" dirty="0" smtClean="0">
              <a:latin typeface="Times New Roman" pitchFamily="18" charset="0"/>
            </a:endParaRPr>
          </a:p>
          <a:p>
            <a:pPr lvl="1" algn="just">
              <a:buFont typeface="Wingdings" pitchFamily="2" charset="2"/>
              <a:buNone/>
            </a:pPr>
            <a:endParaRPr lang="zh-CN" altLang="en-US" sz="1600" i="1" dirty="0">
              <a:latin typeface="Times New Roman" pitchFamily="18" charset="0"/>
            </a:endParaRPr>
          </a:p>
        </p:txBody>
      </p:sp>
      <p:pic>
        <p:nvPicPr>
          <p:cNvPr id="5" name="Sonnet 1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52320" y="1875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52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2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图片 9" descr="201105170748239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组合 11"/>
          <p:cNvGrpSpPr>
            <a:grpSpLocks/>
          </p:cNvGrpSpPr>
          <p:nvPr/>
        </p:nvGrpSpPr>
        <p:grpSpPr bwMode="auto">
          <a:xfrm>
            <a:off x="323850" y="188640"/>
            <a:ext cx="7993063" cy="3340373"/>
            <a:chOff x="323649" y="-314499"/>
            <a:chExt cx="7992888" cy="3528392"/>
          </a:xfrm>
        </p:grpSpPr>
        <p:pic>
          <p:nvPicPr>
            <p:cNvPr id="17412" name="图片 5" descr="20091021155224397.gi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649" y="-314499"/>
              <a:ext cx="7992888" cy="3528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3" name="TextBox 6"/>
            <p:cNvSpPr txBox="1">
              <a:spLocks noChangeArrowheads="1"/>
            </p:cNvSpPr>
            <p:nvPr/>
          </p:nvSpPr>
          <p:spPr bwMode="auto">
            <a:xfrm>
              <a:off x="899700" y="1125408"/>
              <a:ext cx="6696744" cy="15388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20000"/>
                </a:lnSpc>
                <a:spcBef>
                  <a:spcPts val="600"/>
                </a:spcBef>
                <a:buClr>
                  <a:schemeClr val="tx2"/>
                </a:buClr>
                <a:buSzPct val="150000"/>
                <a:buBlip>
                  <a:blip r:embed="rId4"/>
                </a:buBlip>
                <a:defRPr sz="2600"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1pPr>
              <a:lvl2pPr marL="742950" indent="-285750" eaLnBrk="0" hangingPunct="0">
                <a:lnSpc>
                  <a:spcPct val="120000"/>
                </a:lnSpc>
                <a:spcBef>
                  <a:spcPts val="5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300">
                  <a:solidFill>
                    <a:srgbClr val="6C6C6C"/>
                  </a:solidFill>
                  <a:latin typeface="Verdana" pitchFamily="34" charset="0"/>
                  <a:ea typeface="微软雅黑" pitchFamily="34" charset="-122"/>
                </a:defRPr>
              </a:lvl2pPr>
              <a:lvl3pPr marL="1143000" indent="-228600" eaLnBrk="0" hangingPunct="0">
                <a:lnSpc>
                  <a:spcPct val="120000"/>
                </a:lnSpc>
                <a:spcBef>
                  <a:spcPts val="4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000"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3pPr>
              <a:lvl4pPr marL="1600200" indent="-228600" eaLnBrk="0" hangingPunct="0">
                <a:lnSpc>
                  <a:spcPct val="120000"/>
                </a:lnSpc>
                <a:spcBef>
                  <a:spcPct val="200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 sz="2000">
                  <a:solidFill>
                    <a:srgbClr val="6C6C6C"/>
                  </a:solidFill>
                  <a:latin typeface="Verdana" pitchFamily="34" charset="0"/>
                  <a:ea typeface="微软雅黑" pitchFamily="34" charset="-122"/>
                </a:defRPr>
              </a:lvl4pPr>
              <a:lvl5pPr marL="2057400" indent="-228600" eaLnBrk="0" hangingPunct="0">
                <a:lnSpc>
                  <a:spcPct val="120000"/>
                </a:lnSpc>
                <a:spcBef>
                  <a:spcPts val="400"/>
                </a:spcBef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5pPr>
              <a:lvl6pPr marL="25146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6pPr>
              <a:lvl7pPr marL="29718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7pPr>
              <a:lvl8pPr marL="34290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8pPr>
              <a:lvl9pPr marL="3886200" indent="-228600" eaLnBrk="0" fontAlgn="base" hangingPunct="0">
                <a:lnSpc>
                  <a:spcPct val="120000"/>
                </a:lnSpc>
                <a:spcBef>
                  <a:spcPts val="400"/>
                </a:spcBef>
                <a:spcAft>
                  <a:spcPct val="0"/>
                </a:spcAft>
                <a:buClr>
                  <a:srgbClr val="F9B639"/>
                </a:buClr>
                <a:buSzPct val="150000"/>
                <a:buBlip>
                  <a:blip r:embed="rId4"/>
                </a:buBlip>
                <a:defRPr>
                  <a:solidFill>
                    <a:schemeClr val="tx1"/>
                  </a:solidFill>
                  <a:latin typeface="Verdana" pitchFamily="34" charset="0"/>
                  <a:ea typeface="微软雅黑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6600" dirty="0" err="1">
                  <a:solidFill>
                    <a:srgbClr val="FF0000"/>
                  </a:solidFill>
                  <a:latin typeface="Cooper Black" pitchFamily="18" charset="0"/>
                </a:rPr>
                <a:t>Cinquain</a:t>
              </a:r>
              <a:endParaRPr lang="en-US" altLang="zh-CN" sz="6600" dirty="0">
                <a:solidFill>
                  <a:srgbClr val="FF0000"/>
                </a:solidFill>
                <a:latin typeface="Cooper Black" pitchFamily="18" charset="0"/>
              </a:endParaRPr>
            </a:p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 dirty="0">
                  <a:solidFill>
                    <a:srgbClr val="00B050"/>
                  </a:solidFill>
                  <a:latin typeface="Cooper Black" pitchFamily="18" charset="0"/>
                </a:rPr>
                <a:t>A style of five-line poem. </a:t>
              </a:r>
              <a:r>
                <a:rPr lang="zh-CN" altLang="en-US" sz="2800" dirty="0" smtClean="0">
                  <a:latin typeface="Cooper Black" pitchFamily="18" charset="0"/>
                </a:rPr>
                <a:t> </a:t>
              </a:r>
              <a:endParaRPr lang="zh-CN" altLang="en-US" sz="2800" dirty="0">
                <a:latin typeface="Cooper Black" pitchFamily="18" charset="0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83568" y="3717032"/>
            <a:ext cx="7560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Cinquain</a:t>
            </a:r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is a five-line poem, which can give a clear picture and create a special feeling using a few words. 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406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2205</TotalTime>
  <Words>955</Words>
  <Application>Microsoft Office PowerPoint</Application>
  <PresentationFormat>全屏显示(4:3)</PresentationFormat>
  <Paragraphs>182</Paragraphs>
  <Slides>18</Slides>
  <Notes>1</Notes>
  <HiddenSlides>0</HiddenSlides>
  <MMClips>4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19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Lenovo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44</cp:revision>
  <cp:lastPrinted>2016-12-19T13:21:09Z</cp:lastPrinted>
  <dcterms:created xsi:type="dcterms:W3CDTF">2016-12-17T11:21:29Z</dcterms:created>
  <dcterms:modified xsi:type="dcterms:W3CDTF">2016-12-20T06:00:03Z</dcterms:modified>
</cp:coreProperties>
</file>

<file path=docProps/thumbnail.jpeg>
</file>